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1071" r:id="rId1"/>
    <p:sldMasterId id="2147491151" r:id="rId2"/>
    <p:sldMasterId id="2147491334" r:id="rId3"/>
    <p:sldMasterId id="2147491397" r:id="rId4"/>
    <p:sldMasterId id="2147491401" r:id="rId5"/>
  </p:sldMasterIdLst>
  <p:notesMasterIdLst>
    <p:notesMasterId r:id="rId31"/>
  </p:notesMasterIdLst>
  <p:handoutMasterIdLst>
    <p:handoutMasterId r:id="rId32"/>
  </p:handoutMasterIdLst>
  <p:sldIdLst>
    <p:sldId id="256" r:id="rId6"/>
    <p:sldId id="1800" r:id="rId7"/>
    <p:sldId id="1295" r:id="rId8"/>
    <p:sldId id="1792" r:id="rId9"/>
    <p:sldId id="1642" r:id="rId10"/>
    <p:sldId id="1635" r:id="rId11"/>
    <p:sldId id="1666" r:id="rId12"/>
    <p:sldId id="1665" r:id="rId13"/>
    <p:sldId id="1645" r:id="rId14"/>
    <p:sldId id="1656" r:id="rId15"/>
    <p:sldId id="1646" r:id="rId16"/>
    <p:sldId id="1793" r:id="rId17"/>
    <p:sldId id="1647" r:id="rId18"/>
    <p:sldId id="1648" r:id="rId19"/>
    <p:sldId id="1578" r:id="rId20"/>
    <p:sldId id="1801" r:id="rId21"/>
    <p:sldId id="1661" r:id="rId22"/>
    <p:sldId id="1650" r:id="rId23"/>
    <p:sldId id="1662" r:id="rId24"/>
    <p:sldId id="1561" r:id="rId25"/>
    <p:sldId id="1651" r:id="rId26"/>
    <p:sldId id="1802" r:id="rId27"/>
    <p:sldId id="1655" r:id="rId28"/>
    <p:sldId id="1664" r:id="rId29"/>
    <p:sldId id="1652" r:id="rId30"/>
  </p:sldIdLst>
  <p:sldSz cx="9144000" cy="5143500" type="screen16x9"/>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2148" userDrawn="1">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partment of Veterans Affairs" initials="DoVA" lastIdx="10" clrIdx="0"/>
  <p:cmAuthor id="1" name="Rebecca Sudore" initials="RS" lastIdx="10" clrIdx="1"/>
  <p:cmAuthor id="2" name="Rebecca Sudore" initials="RS [2]" lastIdx="1" clrIdx="2"/>
  <p:cmAuthor id="3" name="Rebecca Sudore" initials="RS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EC9EF"/>
    <a:srgbClr val="3C80BC"/>
    <a:srgbClr val="F7DF65"/>
    <a:srgbClr val="0F69A1"/>
    <a:srgbClr val="FCF3C7"/>
    <a:srgbClr val="FAFFD3"/>
    <a:srgbClr val="FBFFD7"/>
    <a:srgbClr val="FFF009"/>
    <a:srgbClr val="E8FFDE"/>
    <a:srgbClr val="DE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06" autoAdjust="0"/>
    <p:restoredTop sz="60200" autoAdjust="0"/>
  </p:normalViewPr>
  <p:slideViewPr>
    <p:cSldViewPr snapToGrid="0">
      <p:cViewPr varScale="1">
        <p:scale>
          <a:sx n="118" d="100"/>
          <a:sy n="118" d="100"/>
        </p:scale>
        <p:origin x="792" y="184"/>
      </p:cViewPr>
      <p:guideLst>
        <p:guide orient="horz" pos="2148"/>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400"/>
    </p:cViewPr>
  </p:sorterViewPr>
  <p:notesViewPr>
    <p:cSldViewPr snapToGrid="0">
      <p:cViewPr varScale="1">
        <p:scale>
          <a:sx n="95" d="100"/>
          <a:sy n="95" d="100"/>
        </p:scale>
        <p:origin x="1656" y="20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 name="Date Placeholder 2"/>
          <p:cNvSpPr>
            <a:spLocks noGrp="1"/>
          </p:cNvSpPr>
          <p:nvPr>
            <p:ph type="dt" sz="quarter" idx="1"/>
          </p:nvPr>
        </p:nvSpPr>
        <p:spPr>
          <a:xfrm>
            <a:off x="5265014" y="0"/>
            <a:ext cx="4029282" cy="35076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43B7520C-BA5A-9D47-BAA4-26B34E3DBB24}" type="datetime1">
              <a:rPr lang="en-US" altLang="en-US"/>
              <a:pPr>
                <a:defRPr/>
              </a:pPr>
              <a:t>9/21/23</a:t>
            </a:fld>
            <a:endParaRPr lang="en-US" altLang="en-US"/>
          </a:p>
        </p:txBody>
      </p:sp>
      <p:sp>
        <p:nvSpPr>
          <p:cNvPr id="4" name="Footer Placeholder 3"/>
          <p:cNvSpPr>
            <a:spLocks noGrp="1"/>
          </p:cNvSpPr>
          <p:nvPr>
            <p:ph type="ftr" sz="quarter" idx="2"/>
          </p:nvPr>
        </p:nvSpPr>
        <p:spPr>
          <a:xfrm>
            <a:off x="2" y="6658443"/>
            <a:ext cx="4029282" cy="35076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CCB5F04-2212-D847-ADA1-D60CD92EFE15}" type="slidenum">
              <a:rPr lang="en-US" altLang="en-US"/>
              <a:pPr>
                <a:defRPr/>
              </a:pPr>
              <a:t>‹#›</a:t>
            </a:fld>
            <a:endParaRPr lang="en-US" altLang="en-US"/>
          </a:p>
        </p:txBody>
      </p:sp>
    </p:spTree>
    <p:extLst>
      <p:ext uri="{BB962C8B-B14F-4D97-AF65-F5344CB8AC3E}">
        <p14:creationId xmlns:p14="http://schemas.microsoft.com/office/powerpoint/2010/main" val="17146369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4029282" cy="35076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smtClean="0"/>
            </a:lvl1pPr>
          </a:lstStyle>
          <a:p>
            <a:pPr>
              <a:defRPr/>
            </a:pPr>
            <a:endParaRPr lang="en-US" altLang="en-US"/>
          </a:p>
        </p:txBody>
      </p:sp>
      <p:sp>
        <p:nvSpPr>
          <p:cNvPr id="3075" name="Rectangle 3"/>
          <p:cNvSpPr>
            <a:spLocks noGrp="1" noChangeArrowheads="1"/>
          </p:cNvSpPr>
          <p:nvPr>
            <p:ph type="dt" idx="1"/>
          </p:nvPr>
        </p:nvSpPr>
        <p:spPr bwMode="auto">
          <a:xfrm>
            <a:off x="5265014" y="0"/>
            <a:ext cx="4029282" cy="35076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smtClean="0"/>
            </a:lvl1pPr>
          </a:lstStyle>
          <a:p>
            <a:pPr>
              <a:defRPr/>
            </a:pPr>
            <a:endParaRPr lang="en-US" altLang="en-US"/>
          </a:p>
        </p:txBody>
      </p:sp>
      <p:sp>
        <p:nvSpPr>
          <p:cNvPr id="101380"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482" y="3330422"/>
            <a:ext cx="7435436" cy="3154441"/>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6658443"/>
            <a:ext cx="4029282" cy="35076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smtClean="0"/>
            </a:lvl1pPr>
          </a:lstStyle>
          <a:p>
            <a:pPr>
              <a:defRPr/>
            </a:pPr>
            <a:endParaRPr lang="en-US" altLang="en-US"/>
          </a:p>
        </p:txBody>
      </p:sp>
      <p:sp>
        <p:nvSpPr>
          <p:cNvPr id="3079" name="Rectangle 7"/>
          <p:cNvSpPr>
            <a:spLocks noGrp="1" noChangeArrowheads="1"/>
          </p:cNvSpPr>
          <p:nvPr>
            <p:ph type="sldNum" sz="quarter" idx="5"/>
          </p:nvPr>
        </p:nvSpPr>
        <p:spPr bwMode="auto">
          <a:xfrm>
            <a:off x="5265014" y="6658443"/>
            <a:ext cx="4029282" cy="35076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074CE56C-B9A6-4E42-B459-87B66FE85B82}" type="slidenum">
              <a:rPr lang="en-US" altLang="en-US"/>
              <a:pPr>
                <a:defRPr/>
              </a:pPr>
              <a:t>‹#›</a:t>
            </a:fld>
            <a:endParaRPr lang="en-US" altLang="en-US"/>
          </a:p>
        </p:txBody>
      </p:sp>
    </p:spTree>
    <p:extLst>
      <p:ext uri="{BB962C8B-B14F-4D97-AF65-F5344CB8AC3E}">
        <p14:creationId xmlns:p14="http://schemas.microsoft.com/office/powerpoint/2010/main" val="16816927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oa.org/article/evidence-based-program-prepare-for-your-car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2247900" y="517525"/>
            <a:ext cx="4597400" cy="2586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909432" y="3275351"/>
            <a:ext cx="7275443" cy="31029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PREPARE </a:t>
            </a:r>
            <a:r>
              <a:rPr lang="en-US" dirty="0"/>
              <a:t>for Your Care  is an online, secure advance care planning program in English and Spanish. Several of our materials, including our easy-to-read, evidenced-based, legally valid advance directives, are in over 10 languages.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PREPARE doesn’t just tell people to do something, but by using behavior change theory, the program models and shows people how to do advance care planning through How To Videos, such as “How to Ask Someone to Be Your Medical Decision Maker”, “How to Ask Doctors the Right Questions,” ”How to Talk to Your Family and Friends, etc. All of these videos were co-created with our community partners.</a:t>
            </a:r>
          </a:p>
          <a:p>
            <a:endParaRPr lang="en-US" dirty="0"/>
          </a:p>
          <a:p>
            <a:r>
              <a:rPr lang="en-US" dirty="0"/>
              <a:t>The program is also written at a 5</a:t>
            </a:r>
            <a:r>
              <a:rPr lang="en-US" baseline="30000" dirty="0"/>
              <a:t>th</a:t>
            </a:r>
            <a:r>
              <a:rPr lang="en-US" dirty="0"/>
              <a:t> grade reading level, has voice over narration to address limited literacy, and closed captioning to address hearing impairment. These features were included to ensure universal access and to decrease disparities in accessing ACP information. </a:t>
            </a:r>
          </a:p>
        </p:txBody>
      </p:sp>
    </p:spTree>
    <p:extLst>
      <p:ext uri="{BB962C8B-B14F-4D97-AF65-F5344CB8AC3E}">
        <p14:creationId xmlns:p14="http://schemas.microsoft.com/office/powerpoint/2010/main" val="1639002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also integrates easy-to-read, legally valid advance directives for all US states in English and Spanish into the PREPARE program.</a:t>
            </a:r>
          </a:p>
          <a:p>
            <a:r>
              <a:rPr lang="en-US" dirty="0"/>
              <a:t>We also have a growing number of state forms in Chinese and for California the forms have been culturally adapted into 11 different languages.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legal team continuously reviews all US state laws on advance directives. Our team makes sure these forms are the most up to date to ensure legal compliance in all languages. In addition, we engage in a rigorous translation and cultural adaptation process for any of our translated documents. </a:t>
            </a:r>
          </a:p>
          <a:p>
            <a:endParaRPr lang="en-US" dirty="0"/>
          </a:p>
          <a:p>
            <a:endParaRPr lang="en-US" dirty="0"/>
          </a:p>
          <a:p>
            <a:r>
              <a:rPr lang="en-US" dirty="0"/>
              <a:t>It is important to note that the PREPARE advance directives are very different from standard forms. First, they are targeted to the 5</a:t>
            </a:r>
            <a:r>
              <a:rPr lang="en-US" baseline="30000" dirty="0"/>
              <a:t>th</a:t>
            </a:r>
            <a:r>
              <a:rPr lang="en-US" dirty="0"/>
              <a:t> grade reading level and contain pictures to help explain the text. In addition, the forms include questions about what quality of life means to people and how they want to live, as well as the things that would be important to them if they had a serious illness or were at the end of life, such as their family and friends. </a:t>
            </a:r>
          </a:p>
          <a:p>
            <a:endParaRPr lang="en-US" dirty="0"/>
          </a:p>
        </p:txBody>
      </p:sp>
    </p:spTree>
    <p:extLst>
      <p:ext uri="{BB962C8B-B14F-4D97-AF65-F5344CB8AC3E}">
        <p14:creationId xmlns:p14="http://schemas.microsoft.com/office/powerpoint/2010/main" val="96633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forms may look different than standard advance directive forms as they are written at a 5</a:t>
            </a:r>
            <a:r>
              <a:rPr lang="en-US" baseline="30000" dirty="0"/>
              <a:t>th</a:t>
            </a:r>
            <a:r>
              <a:rPr lang="en-US" dirty="0"/>
              <a:t> grade reading level, and include questions about values and quality of life, such as pets and hobbies, as well a space to write “Why” something is important to them. </a:t>
            </a:r>
          </a:p>
        </p:txBody>
      </p:sp>
    </p:spTree>
    <p:extLst>
      <p:ext uri="{BB962C8B-B14F-4D97-AF65-F5344CB8AC3E}">
        <p14:creationId xmlns:p14="http://schemas.microsoft.com/office/powerpoint/2010/main" val="445593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people are going through the 5 steps of PREPARE and answering values questions about their medical care, PREPARE will pre-populate an advance directive for them. </a:t>
            </a:r>
          </a:p>
        </p:txBody>
      </p:sp>
    </p:spTree>
    <p:extLst>
      <p:ext uri="{BB962C8B-B14F-4D97-AF65-F5344CB8AC3E}">
        <p14:creationId xmlns:p14="http://schemas.microsoft.com/office/powerpoint/2010/main" val="2233696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who want to go straight to the form, the PREPARE program also guides people in AD completion.</a:t>
            </a:r>
          </a:p>
        </p:txBody>
      </p:sp>
    </p:spTree>
    <p:extLst>
      <p:ext uri="{BB962C8B-B14F-4D97-AF65-F5344CB8AC3E}">
        <p14:creationId xmlns:p14="http://schemas.microsoft.com/office/powerpoint/2010/main" val="385655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The PREPARE for Your Care program has been shown to make ACP easier on patients and clinicians.</a:t>
            </a:r>
          </a:p>
          <a:p>
            <a:endParaRPr lang="en-US" dirty="0"/>
          </a:p>
          <a:p>
            <a:r>
              <a:rPr lang="en-US" dirty="0"/>
              <a:t>And, it has proven outcomes demonstrated in randomized trials.</a:t>
            </a:r>
          </a:p>
        </p:txBody>
      </p:sp>
    </p:spTree>
    <p:extLst>
      <p:ext uri="{BB962C8B-B14F-4D97-AF65-F5344CB8AC3E}">
        <p14:creationId xmlns:p14="http://schemas.microsoft.com/office/powerpoint/2010/main" val="1092219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 randomized control trials (RCTs) we included over 1400 English and Spanish speaking older adults where one group received the easy-to-read advance directive, and the other group received the advance directive and PREPARE.</a:t>
            </a:r>
          </a:p>
          <a:p>
            <a:endParaRPr lang="en-US" dirty="0"/>
          </a:p>
          <a:p>
            <a:r>
              <a:rPr lang="en-US" dirty="0"/>
              <a:t>This trial included no clinician or health system intervention as we wanted to know the efficacy of a purely patient-facing intervention. We found that PREPARE primes patients and decreased disparities in ACP across ethnically and culturally diverse patients. At 1 year, over 98% of patients in the PREPARE arm self-reported engaging in some form of advance care planning. Furthermore, patients were empowered to complete advance directives and bring them into their medical appointment as evidenced by our increase in ACP documentation in the medical record increasing from 8 ½ % to 43% in about 1 year.</a:t>
            </a:r>
          </a:p>
          <a:p>
            <a:endParaRPr lang="en-US" dirty="0"/>
          </a:p>
          <a:p>
            <a:r>
              <a:rPr lang="en-US" dirty="0"/>
              <a:t>Furthermore, we directly observed and audio-recorded over 400 of the subsequent primary care appointments. We found that those patients randomized to the PREPARE arm have 50% greater patient empowerment to bring up ACP on their own during medical visits. And, not surprisingly, primed patients made it easier on clinicians resulting in the clinician in the PREPARE arm having 50% greater responsiveness and ACP documentation in the EHR. </a:t>
            </a:r>
          </a:p>
          <a:p>
            <a:endParaRPr lang="en-US" dirty="0"/>
          </a:p>
          <a:p>
            <a:r>
              <a:rPr lang="en-US" dirty="0"/>
              <a:t>In addition, we found a 50% increase in real-time patient reported goal concordant care, meaning the PREPARE material were helping patients receive the medical care that was right for them. </a:t>
            </a:r>
          </a:p>
          <a:p>
            <a:endParaRPr lang="en-US" dirty="0"/>
          </a:p>
          <a:p>
            <a:endParaRPr lang="en-US" dirty="0"/>
          </a:p>
        </p:txBody>
      </p:sp>
    </p:spTree>
    <p:extLst>
      <p:ext uri="{BB962C8B-B14F-4D97-AF65-F5344CB8AC3E}">
        <p14:creationId xmlns:p14="http://schemas.microsoft.com/office/powerpoint/2010/main" val="1798358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decreases health disparities through several mechanism, including the fact that it was co-created with culturally diverse communities to address:</a:t>
            </a:r>
          </a:p>
          <a:p>
            <a:endParaRPr lang="en-US" dirty="0"/>
          </a:p>
          <a:p>
            <a:r>
              <a:rPr lang="en-US" dirty="0"/>
              <a:t>-outdated models of ACP that only focus on check box legal forms without also preparing people for communication and medical decision making</a:t>
            </a:r>
          </a:p>
          <a:p>
            <a:r>
              <a:rPr lang="en-US" dirty="0"/>
              <a:t>-limited health and computer literacy by attention to human factors design elements</a:t>
            </a:r>
          </a:p>
          <a:p>
            <a:r>
              <a:rPr lang="en-US" dirty="0"/>
              <a:t>-cultural and language diversity by offering our materials in several languages</a:t>
            </a:r>
          </a:p>
          <a:p>
            <a:r>
              <a:rPr lang="en-US" dirty="0"/>
              <a:t>-And by addressing visual, hearing, and cognitive impairment by using large font, closed captioning, and easy to use, step-by-step materials. </a:t>
            </a:r>
          </a:p>
        </p:txBody>
      </p:sp>
    </p:spTree>
    <p:extLst>
      <p:ext uri="{BB962C8B-B14F-4D97-AF65-F5344CB8AC3E}">
        <p14:creationId xmlns:p14="http://schemas.microsoft.com/office/powerpoint/2010/main" val="2981990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PREPARE’s unique design and focus, we have had proven success in health systems. PREPARE has currently been adopted in the University of California and other health systems. </a:t>
            </a:r>
          </a:p>
          <a:p>
            <a:endParaRPr lang="en-US" dirty="0"/>
          </a:p>
          <a:p>
            <a:r>
              <a:rPr lang="en-US" dirty="0"/>
              <a:t>As part of another randomized trial at the University of California, San Francisco including the PREPARE online program and easy-to-read advance directives coupled with automated patient portal messages, we were able to increase the ACP documentation rate for patients in primary care clinics from 18% for in 2019 to 54% in 2021. When we look at just those patients with serious illness, the rate of ACP documentation increased to 86%.</a:t>
            </a:r>
          </a:p>
        </p:txBody>
      </p:sp>
    </p:spTree>
    <p:extLst>
      <p:ext uri="{BB962C8B-B14F-4D97-AF65-F5344CB8AC3E}">
        <p14:creationId xmlns:p14="http://schemas.microsoft.com/office/powerpoint/2010/main" val="3984019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easy-to-use materials for patients, PREPARE also has several tools to make ACP easier for clinicians</a:t>
            </a:r>
          </a:p>
        </p:txBody>
      </p:sp>
    </p:spTree>
    <p:extLst>
      <p:ext uri="{BB962C8B-B14F-4D97-AF65-F5344CB8AC3E}">
        <p14:creationId xmlns:p14="http://schemas.microsoft.com/office/powerpoint/2010/main" val="137896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Leading healthcare experts and the Centers for Medicare and Medicaid agree on the need for advance care planning.</a:t>
            </a:r>
          </a:p>
          <a:p>
            <a:endParaRPr lang="en-US" dirty="0"/>
          </a:p>
          <a:p>
            <a:r>
              <a:rPr lang="en-US" dirty="0"/>
              <a:t>This is becoming increasingly important to health systems as the population is aging, the burden of chronic illness is increasing, and people are not prepared for medical decision making.</a:t>
            </a:r>
          </a:p>
          <a:p>
            <a:endParaRPr lang="en-US" dirty="0"/>
          </a:p>
          <a:p>
            <a:r>
              <a:rPr lang="en-US" dirty="0"/>
              <a:t>Advance care planning (ACP) is an important quality metric. It prepares patients and surrogate decision makers (sometimes called proxies or someone’s medical advocate) for medical decision making. </a:t>
            </a:r>
          </a:p>
          <a:p>
            <a:endParaRPr lang="en-US" dirty="0"/>
          </a:p>
          <a:p>
            <a:r>
              <a:rPr lang="en-US" dirty="0"/>
              <a:t>It has also been shown to improve patients’ and surrogates’ satisfaction with communication and medical care</a:t>
            </a:r>
          </a:p>
          <a:p>
            <a:endParaRPr lang="en-US" dirty="0"/>
          </a:p>
          <a:p>
            <a:r>
              <a:rPr lang="en-US" dirty="0"/>
              <a:t>And, importantly, has been shown in several randomized trials to decrease surrogate burden, post traumatic stress disorder, and complicated grief</a:t>
            </a:r>
          </a:p>
        </p:txBody>
      </p:sp>
    </p:spTree>
    <p:extLst>
      <p:ext uri="{BB962C8B-B14F-4D97-AF65-F5344CB8AC3E}">
        <p14:creationId xmlns:p14="http://schemas.microsoft.com/office/powerpoint/2010/main" val="68839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Easy-to-read PREPARE pamphlets and advance directives have been shown to decrease health disparities and Prime patients to discuss advance care planning prior to clinic visits, decreasing the burden on clinical staff. </a:t>
            </a:r>
          </a:p>
        </p:txBody>
      </p:sp>
    </p:spTree>
    <p:extLst>
      <p:ext uri="{BB962C8B-B14F-4D97-AF65-F5344CB8AC3E}">
        <p14:creationId xmlns:p14="http://schemas.microsoft.com/office/powerpoint/2010/main" val="321819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also include a quick start guide to hand to patients as well as PREPARE pamphlets.</a:t>
            </a:r>
          </a:p>
          <a:p>
            <a:endParaRPr lang="en-US" dirty="0"/>
          </a:p>
          <a:p>
            <a:r>
              <a:rPr lang="en-US" dirty="0"/>
              <a:t>A toolkit to help providers put on and bill for group medical visits. Use of PREPARE in group medical visits has been shown to increase ACP documentation up to 71% and surrogate designation up to 93%.</a:t>
            </a:r>
          </a:p>
          <a:p>
            <a:endParaRPr lang="en-US" dirty="0"/>
          </a:p>
          <a:p>
            <a:r>
              <a:rPr lang="en-US" dirty="0"/>
              <a:t>PREPARE also includes Simple Scripts for clinicians of all backgrounds to make asking about ACP easy during busy clinical encounters easier on clinicians. </a:t>
            </a:r>
          </a:p>
        </p:txBody>
      </p:sp>
    </p:spTree>
    <p:extLst>
      <p:ext uri="{BB962C8B-B14F-4D97-AF65-F5344CB8AC3E}">
        <p14:creationId xmlns:p14="http://schemas.microsoft.com/office/powerpoint/2010/main" val="233542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excited to announce a new caregiver program called PREPARE for THEIR Care. We had been hearing from caregivers for years that they wanted to share PREPARE for Your Care with their family and friends, but they didn’t know how to start those conversations. We have also heard that people need better support when they are in a caregiving role.</a:t>
            </a:r>
          </a:p>
          <a:p>
            <a:endParaRPr lang="en-US" dirty="0"/>
          </a:p>
          <a:p>
            <a:r>
              <a:rPr lang="en-US" dirty="0"/>
              <a:t>Therefore, we obtained funding from the </a:t>
            </a:r>
            <a:r>
              <a:rPr lang="en-US" dirty="0" err="1"/>
              <a:t>Greenwall</a:t>
            </a:r>
            <a:r>
              <a:rPr lang="en-US" dirty="0"/>
              <a:t> Foundation to create this new program that demonstrates:</a:t>
            </a:r>
          </a:p>
          <a:p>
            <a:pPr marL="228600" indent="-228600">
              <a:buAutoNum type="arabicParenBoth"/>
            </a:pPr>
            <a:r>
              <a:rPr lang="en-US" dirty="0"/>
              <a:t>How to Help Other People with Their Medical Planning</a:t>
            </a:r>
          </a:p>
          <a:p>
            <a:pPr marL="228600" indent="-228600">
              <a:buAutoNum type="arabicParenBoth"/>
            </a:pPr>
            <a:r>
              <a:rPr lang="en-US" dirty="0"/>
              <a:t>How to Make Medical Decisions for Other People</a:t>
            </a:r>
          </a:p>
        </p:txBody>
      </p:sp>
    </p:spTree>
    <p:extLst>
      <p:ext uri="{BB962C8B-B14F-4D97-AF65-F5344CB8AC3E}">
        <p14:creationId xmlns:p14="http://schemas.microsoft.com/office/powerpoint/2010/main" val="2786237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our partners are saying: We have received positive feedback from many healthcare leaders, clinicians and patients. Here are just some examples.</a:t>
            </a:r>
          </a:p>
          <a:p>
            <a:endParaRPr lang="en-US" dirty="0"/>
          </a:p>
          <a:p>
            <a:r>
              <a:rPr lang="en-US" i="1" dirty="0"/>
              <a:t>“PREPARE is the gold standard of ACP</a:t>
            </a:r>
            <a:r>
              <a:rPr lang="en-US" dirty="0"/>
              <a:t>” – notes by a health care leader and health system executive</a:t>
            </a:r>
          </a:p>
          <a:p>
            <a:endParaRPr lang="en-US" dirty="0"/>
          </a:p>
          <a:p>
            <a:r>
              <a:rPr lang="en-US" dirty="0"/>
              <a:t>A clinician reported “</a:t>
            </a:r>
            <a:r>
              <a:rPr lang="en-US" i="1" dirty="0"/>
              <a:t>Patients come to their visits prepared, making ACP easier and more efficient.</a:t>
            </a:r>
            <a:r>
              <a:rPr lang="en-US" dirty="0"/>
              <a:t>”</a:t>
            </a:r>
          </a:p>
          <a:p>
            <a:endParaRPr lang="en-US" dirty="0"/>
          </a:p>
          <a:p>
            <a:r>
              <a:rPr lang="en-US" dirty="0"/>
              <a:t>And patients report that </a:t>
            </a:r>
            <a:r>
              <a:rPr lang="en-US" i="1" dirty="0"/>
              <a:t>“PREPARE breaks it down into doable actions, instead of walking into a fog of what ACP is all about.” </a:t>
            </a:r>
            <a:r>
              <a:rPr lang="en-US" dirty="0"/>
              <a:t>and</a:t>
            </a:r>
          </a:p>
          <a:p>
            <a:r>
              <a:rPr lang="en-US" sz="1200" i="1" dirty="0"/>
              <a:t>“After seeing examples on the website, deciding on my own wishes is a lot easier for me now.” </a:t>
            </a:r>
            <a:endParaRPr lang="en-US" dirty="0"/>
          </a:p>
        </p:txBody>
      </p:sp>
    </p:spTree>
    <p:extLst>
      <p:ext uri="{BB962C8B-B14F-4D97-AF65-F5344CB8AC3E}">
        <p14:creationId xmlns:p14="http://schemas.microsoft.com/office/powerpoint/2010/main" val="263097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t>
            </a:r>
          </a:p>
          <a:p>
            <a:pPr marL="171450" indent="-171450">
              <a:buFont typeface="Arial" panose="020B0604020202020204" pitchFamily="34" charset="0"/>
              <a:buChar char="•"/>
            </a:pPr>
            <a:r>
              <a:rPr lang="en-US" dirty="0"/>
              <a:t>PREPARE is evidenced based and is based on findings from several published randomized trials and is the only patient-facing advance care planning program endorsed by the National Council on Aging.</a:t>
            </a:r>
          </a:p>
          <a:p>
            <a:pPr marL="171450" indent="-171450">
              <a:buFont typeface="Arial" panose="020B0604020202020204" pitchFamily="34" charset="0"/>
              <a:buChar char="•"/>
            </a:pPr>
            <a:r>
              <a:rPr lang="en-US" dirty="0"/>
              <a:t>It has proven outcomes in health systems</a:t>
            </a:r>
          </a:p>
          <a:p>
            <a:pPr marL="171450" indent="-171450">
              <a:buFont typeface="Arial" panose="020B0604020202020204" pitchFamily="34" charset="0"/>
              <a:buChar char="•"/>
            </a:pPr>
            <a:r>
              <a:rPr lang="en-US" dirty="0"/>
              <a:t>It has been shown to prime patients making ACP discussions and documentation easier on clinicians</a:t>
            </a:r>
          </a:p>
          <a:p>
            <a:pPr marL="171450" indent="-171450">
              <a:buFont typeface="Arial" panose="020B0604020202020204" pitchFamily="34" charset="0"/>
              <a:buChar char="•"/>
            </a:pPr>
            <a:r>
              <a:rPr lang="en-US" dirty="0"/>
              <a:t>Great lengths have been made to ensure it is universally accessible in order to decrease disparities in ACP</a:t>
            </a:r>
          </a:p>
          <a:p>
            <a:pPr marL="171450" indent="-171450">
              <a:buFont typeface="Arial" panose="020B0604020202020204" pitchFamily="34" charset="0"/>
              <a:buChar char="•"/>
            </a:pPr>
            <a:r>
              <a:rPr lang="en-US" dirty="0"/>
              <a:t>It is customizable for organizations to change logos or include PREPARE in other programs</a:t>
            </a:r>
          </a:p>
          <a:p>
            <a:pPr marL="171450" indent="-171450">
              <a:buFont typeface="Arial" panose="020B0604020202020204" pitchFamily="34" charset="0"/>
              <a:buChar char="•"/>
            </a:pPr>
            <a:r>
              <a:rPr lang="en-US" dirty="0"/>
              <a:t>And our team provides ongoing legal assessment and provides content updates to ensure all advance directives are in legal compliance for all states in and in all languages. </a:t>
            </a:r>
          </a:p>
        </p:txBody>
      </p:sp>
    </p:spTree>
    <p:extLst>
      <p:ext uri="{BB962C8B-B14F-4D97-AF65-F5344CB8AC3E}">
        <p14:creationId xmlns:p14="http://schemas.microsoft.com/office/powerpoint/2010/main" val="1309180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The UC Regents offers several licensing opportunities including</a:t>
            </a:r>
          </a:p>
          <a:p>
            <a:r>
              <a:rPr lang="en-US" dirty="0"/>
              <a:t>-custom branding of our materials and custom PREPARE website landing pages</a:t>
            </a:r>
          </a:p>
          <a:p>
            <a:r>
              <a:rPr lang="en-US" dirty="0"/>
              <a:t>-Data reporting of PREPARE usage</a:t>
            </a:r>
          </a:p>
          <a:p>
            <a:r>
              <a:rPr lang="en-US" dirty="0"/>
              <a:t>-and Research</a:t>
            </a:r>
          </a:p>
          <a:p>
            <a:endParaRPr lang="en-US" dirty="0"/>
          </a:p>
          <a:p>
            <a:r>
              <a:rPr lang="en-US" dirty="0"/>
              <a:t>In addition, UC regents offers licensing opportunities for integration of PREPARE onto 3rd party platforms in our Powered by PREPARE model.</a:t>
            </a:r>
          </a:p>
          <a:p>
            <a:endParaRPr lang="en-US" dirty="0"/>
          </a:p>
          <a:p>
            <a:r>
              <a:rPr lang="en-US" dirty="0"/>
              <a:t>If you are interested or have additional questions, please contact </a:t>
            </a:r>
            <a:r>
              <a:rPr lang="en-US" dirty="0" err="1"/>
              <a:t>info@prepareforyourcare.org</a:t>
            </a:r>
            <a:r>
              <a:rPr lang="en-US" dirty="0"/>
              <a:t> and visit our Terms of use page.</a:t>
            </a:r>
          </a:p>
        </p:txBody>
      </p:sp>
    </p:spTree>
    <p:extLst>
      <p:ext uri="{BB962C8B-B14F-4D97-AF65-F5344CB8AC3E}">
        <p14:creationId xmlns:p14="http://schemas.microsoft.com/office/powerpoint/2010/main" val="290717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Leading healthcare experts and the Centers for Medicare and Medicaid agree on the need for advance care planning.</a:t>
            </a:r>
          </a:p>
          <a:p>
            <a:endParaRPr lang="en-US" dirty="0"/>
          </a:p>
          <a:p>
            <a:r>
              <a:rPr lang="en-US" dirty="0"/>
              <a:t>This is becoming increasingly important to health systems as the population is aging, the burden of chronic illness is increasing, and people are not prepared for medical decision making.</a:t>
            </a:r>
          </a:p>
          <a:p>
            <a:endParaRPr lang="en-US" dirty="0"/>
          </a:p>
          <a:p>
            <a:r>
              <a:rPr lang="en-US" dirty="0"/>
              <a:t>Advance care planning (ACP) is an important quality metric. It prepares patients and surrogate decision makers (sometimes called proxies or someone’s medical advocate) for medical decision making. </a:t>
            </a:r>
          </a:p>
          <a:p>
            <a:endParaRPr lang="en-US" dirty="0"/>
          </a:p>
          <a:p>
            <a:r>
              <a:rPr lang="en-US" dirty="0"/>
              <a:t>It has also been shown to improve patients’ and surrogates’ satisfaction with communication and medical care</a:t>
            </a:r>
          </a:p>
          <a:p>
            <a:endParaRPr lang="en-US" dirty="0"/>
          </a:p>
          <a:p>
            <a:r>
              <a:rPr lang="en-US" dirty="0"/>
              <a:t>And, importantly, has been shown in several randomized trials to decrease surrogate burden, post traumatic stress disorder, and complicated grief</a:t>
            </a:r>
          </a:p>
        </p:txBody>
      </p:sp>
    </p:spTree>
    <p:extLst>
      <p:ext uri="{BB962C8B-B14F-4D97-AF65-F5344CB8AC3E}">
        <p14:creationId xmlns:p14="http://schemas.microsoft.com/office/powerpoint/2010/main" val="359972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PREPARE for their Care is an interactive, online, and secure program designed to meet the advance care planning needs of diverse populations.</a:t>
            </a:r>
          </a:p>
          <a:p>
            <a:endParaRPr lang="en-US" altLang="en-US" dirty="0"/>
          </a:p>
          <a:p>
            <a:r>
              <a:rPr lang="en-US" altLang="en-US" dirty="0"/>
              <a:t>PREPARE uses video stories and easy-to-read advance directives to help people make medical decisions based on their values and preferences and prepare them and their family and friends for medical decision making.</a:t>
            </a:r>
          </a:p>
          <a:p>
            <a:endParaRPr lang="en-US" altLang="en-US" dirty="0"/>
          </a:p>
          <a:p>
            <a:r>
              <a:rPr lang="en-US" altLang="en-US" dirty="0"/>
              <a:t>It is also the </a:t>
            </a:r>
            <a:r>
              <a:rPr lang="en-US" sz="1200" kern="1200" dirty="0">
                <a:solidFill>
                  <a:schemeClr val="tx1"/>
                </a:solidFill>
                <a:effectLst/>
                <a:latin typeface="Arial" charset="0"/>
                <a:ea typeface="ヒラギノ角ゴ Pro W3" charset="-128"/>
                <a:cs typeface="ヒラギノ角ゴ Pro W3" charset="-128"/>
              </a:rPr>
              <a:t>only patient-directed ACP program that has been designated as an </a:t>
            </a:r>
            <a:r>
              <a:rPr lang="en-US" sz="1200" u="sng" kern="1200" dirty="0">
                <a:solidFill>
                  <a:schemeClr val="tx1"/>
                </a:solidFill>
                <a:effectLst/>
                <a:latin typeface="Arial" charset="0"/>
                <a:ea typeface="ヒラギノ角ゴ Pro W3" charset="-128"/>
                <a:cs typeface="ヒラギノ角ゴ Pro W3" charset="-128"/>
                <a:hlinkClick r:id="rId3"/>
              </a:rPr>
              <a:t>Evidence Based Program</a:t>
            </a:r>
            <a:r>
              <a:rPr lang="en-US" sz="1200" kern="1200" dirty="0">
                <a:solidFill>
                  <a:schemeClr val="tx1"/>
                </a:solidFill>
                <a:effectLst/>
                <a:latin typeface="Arial" charset="0"/>
                <a:ea typeface="ヒラギノ角ゴ Pro W3" charset="-128"/>
                <a:cs typeface="ヒラギノ角ゴ Pro W3" charset="-128"/>
              </a:rPr>
              <a:t> by the National Council on Aging through the US Administration for Community Living</a:t>
            </a:r>
            <a:endParaRPr lang="en-US" altLang="en-US" dirty="0"/>
          </a:p>
          <a:p>
            <a:endParaRPr lang="en-US" dirty="0"/>
          </a:p>
        </p:txBody>
      </p:sp>
    </p:spTree>
    <p:extLst>
      <p:ext uri="{BB962C8B-B14F-4D97-AF65-F5344CB8AC3E}">
        <p14:creationId xmlns:p14="http://schemas.microsoft.com/office/powerpoint/2010/main" val="25158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was co-developed with patients, caregivers, and ethnically, culturally, and linguistically diverse communities. We take health literacy and language into consideration to make sure our materials are easy to read. We also take culture into consideration, which may include non-Western views on autonomy and decision making.</a:t>
            </a:r>
          </a:p>
        </p:txBody>
      </p:sp>
    </p:spTree>
    <p:extLst>
      <p:ext uri="{BB962C8B-B14F-4D97-AF65-F5344CB8AC3E}">
        <p14:creationId xmlns:p14="http://schemas.microsoft.com/office/powerpoint/2010/main" val="297931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PREPARE is also based on decades of research and proven outcomes.</a:t>
            </a:r>
          </a:p>
        </p:txBody>
      </p:sp>
    </p:spTree>
    <p:extLst>
      <p:ext uri="{BB962C8B-B14F-4D97-AF65-F5344CB8AC3E}">
        <p14:creationId xmlns:p14="http://schemas.microsoft.com/office/powerpoint/2010/main" val="274819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7900" y="517525"/>
            <a:ext cx="4597400" cy="2586038"/>
          </a:xfrm>
        </p:spPr>
      </p:sp>
      <p:sp>
        <p:nvSpPr>
          <p:cNvPr id="3" name="Notes Placeholder 2"/>
          <p:cNvSpPr>
            <a:spLocks noGrp="1"/>
          </p:cNvSpPr>
          <p:nvPr>
            <p:ph type="body" idx="1"/>
          </p:nvPr>
        </p:nvSpPr>
        <p:spPr/>
        <p:txBody>
          <a:bodyPr/>
          <a:lstStyle/>
          <a:p>
            <a:r>
              <a:rPr lang="en-US" dirty="0"/>
              <a:t>For example, the PREPARE team has helped to move the field of advance care planning forward. </a:t>
            </a:r>
          </a:p>
          <a:p>
            <a:endParaRPr lang="en-US" dirty="0"/>
          </a:p>
          <a:p>
            <a:r>
              <a:rPr lang="en-US" dirty="0"/>
              <a:t>Our team published an article in the Annals of Internal in 2010 calling for the Redefining of the Planning in Advance Care planning to not only ask about preferences for life sustaining treatment, but to also prepare patients and their surrogate decision makers for communication and medical decision making.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the field of advance care planning has evolved away from only measuring and supporting one-time check boxes for code status, such as do not resuscitate, PREPARE for Your Care has operationalized this new and improved model of advance care planning by focusing on preparing people and their family and friends for communication and medical decision making.</a:t>
            </a:r>
          </a:p>
        </p:txBody>
      </p:sp>
    </p:spTree>
    <p:extLst>
      <p:ext uri="{BB962C8B-B14F-4D97-AF65-F5344CB8AC3E}">
        <p14:creationId xmlns:p14="http://schemas.microsoft.com/office/powerpoint/2010/main" val="186772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fills a Missing Puzzle Piece in ACP in that it PREPAREs people with skills:</a:t>
            </a:r>
          </a:p>
          <a:p>
            <a:r>
              <a:rPr lang="en-US" dirty="0"/>
              <a:t>-To identify what is most important to them and how they want to live</a:t>
            </a:r>
          </a:p>
          <a:p>
            <a:r>
              <a:rPr lang="en-US" dirty="0"/>
              <a:t>-To talk with family, friends, and medical providers</a:t>
            </a:r>
          </a:p>
          <a:p>
            <a:r>
              <a:rPr lang="en-US" dirty="0"/>
              <a:t>-To make informed medical decisions</a:t>
            </a:r>
          </a:p>
          <a:p>
            <a:r>
              <a:rPr lang="en-US" dirty="0"/>
              <a:t>-And to get the care that is right for them. </a:t>
            </a:r>
          </a:p>
        </p:txBody>
      </p:sp>
    </p:spTree>
    <p:extLst>
      <p:ext uri="{BB962C8B-B14F-4D97-AF65-F5344CB8AC3E}">
        <p14:creationId xmlns:p14="http://schemas.microsoft.com/office/powerpoint/2010/main" val="90048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walks people through advance care planning step-by-step in it’s 5-step program.</a:t>
            </a:r>
          </a:p>
        </p:txBody>
      </p:sp>
    </p:spTree>
    <p:extLst>
      <p:ext uri="{BB962C8B-B14F-4D97-AF65-F5344CB8AC3E}">
        <p14:creationId xmlns:p14="http://schemas.microsoft.com/office/powerpoint/2010/main" val="3592777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577591-D0B0-4749-B252-3CA0AC6CC735}"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F5900-AF6B-48EF-99F6-62B6D0214D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577591-D0B0-4749-B252-3CA0AC6CC735}" type="datetimeFigureOut">
              <a:rPr lang="en-US" smtClean="0">
                <a:solidFill>
                  <a:prstClr val="black">
                    <a:tint val="75000"/>
                  </a:prstClr>
                </a:solidFill>
              </a:rPr>
              <a:pPr/>
              <a:t>9/21/23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F5900-AF6B-48EF-99F6-62B6D0214D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77591-D0B0-4749-B252-3CA0AC6CC735}" type="datetimeFigureOut">
              <a:rPr lang="en-US" smtClean="0">
                <a:solidFill>
                  <a:prstClr val="black">
                    <a:tint val="75000"/>
                  </a:prstClr>
                </a:solidFill>
              </a:rPr>
              <a:pPr/>
              <a:t>9/21/23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F5900-AF6B-48EF-99F6-62B6D0214D8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 Full Bleed Whit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Rectangle 9"/>
          <p:cNvSpPr/>
          <p:nvPr userDrawn="1"/>
        </p:nvSpPr>
        <p:spPr bwMode="auto">
          <a:xfrm>
            <a:off x="502920" y="0"/>
            <a:ext cx="5666935" cy="430471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rgbClr val="052049"/>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20"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rgbClr val="052049"/>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rgbClr val="052049"/>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rgbClr val="052049"/>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84272" y="351579"/>
            <a:ext cx="1676303" cy="370197"/>
          </a:xfrm>
          <a:prstGeom prst="rect">
            <a:avLst/>
          </a:prstGeom>
        </p:spPr>
      </p:pic>
    </p:spTree>
    <p:extLst>
      <p:ext uri="{BB962C8B-B14F-4D97-AF65-F5344CB8AC3E}">
        <p14:creationId xmlns:p14="http://schemas.microsoft.com/office/powerpoint/2010/main" val="7381905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 Full Bleed Blue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14"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2637" y="234057"/>
            <a:ext cx="1988290" cy="615560"/>
          </a:xfrm>
          <a:prstGeom prst="rect">
            <a:avLst/>
          </a:prstGeom>
        </p:spPr>
      </p:pic>
    </p:spTree>
    <p:extLst>
      <p:ext uri="{BB962C8B-B14F-4D97-AF65-F5344CB8AC3E}">
        <p14:creationId xmlns:p14="http://schemas.microsoft.com/office/powerpoint/2010/main" val="12373312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eed Teal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637" y="234057"/>
            <a:ext cx="1988290" cy="615560"/>
          </a:xfrm>
          <a:prstGeom prst="rect">
            <a:avLst/>
          </a:prstGeom>
        </p:spPr>
      </p:pic>
    </p:spTree>
    <p:extLst>
      <p:ext uri="{BB962C8B-B14F-4D97-AF65-F5344CB8AC3E}">
        <p14:creationId xmlns:p14="http://schemas.microsoft.com/office/powerpoint/2010/main" val="913047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Full Bleed Blue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14"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637" y="234057"/>
            <a:ext cx="1988290" cy="615560"/>
          </a:xfrm>
          <a:prstGeom prst="rect">
            <a:avLst/>
          </a:prstGeom>
        </p:spPr>
      </p:pic>
    </p:spTree>
    <p:extLst>
      <p:ext uri="{BB962C8B-B14F-4D97-AF65-F5344CB8AC3E}">
        <p14:creationId xmlns:p14="http://schemas.microsoft.com/office/powerpoint/2010/main" val="27614336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Full Bleed Teal 2">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06" y="0"/>
            <a:ext cx="9144000" cy="5143500"/>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637" y="234057"/>
            <a:ext cx="1988290" cy="615560"/>
          </a:xfrm>
          <a:prstGeom prst="rect">
            <a:avLst/>
          </a:prstGeom>
        </p:spPr>
      </p:pic>
    </p:spTree>
    <p:extLst>
      <p:ext uri="{BB962C8B-B14F-4D97-AF65-F5344CB8AC3E}">
        <p14:creationId xmlns:p14="http://schemas.microsoft.com/office/powerpoint/2010/main" val="31574343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Full Bleed Blue 3">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1245"/>
            <a:ext cx="9144001" cy="5143501"/>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784273" y="1127896"/>
            <a:ext cx="4976447"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14"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637" y="234057"/>
            <a:ext cx="1988290" cy="615560"/>
          </a:xfrm>
          <a:prstGeom prst="rect">
            <a:avLst/>
          </a:prstGeom>
        </p:spPr>
      </p:pic>
    </p:spTree>
    <p:extLst>
      <p:ext uri="{BB962C8B-B14F-4D97-AF65-F5344CB8AC3E}">
        <p14:creationId xmlns:p14="http://schemas.microsoft.com/office/powerpoint/2010/main" val="5441756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White">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199" y="1878496"/>
            <a:ext cx="6141359" cy="1311963"/>
          </a:xfrm>
        </p:spPr>
        <p:txBody>
          <a:bodyPr anchor="b">
            <a:noAutofit/>
          </a:bodyPr>
          <a:lstStyle>
            <a:lvl1pPr>
              <a:lnSpc>
                <a:spcPct val="90000"/>
              </a:lnSpc>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9/21/23</a:t>
            </a:fld>
            <a:endParaRPr lang="en-US"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8220" y="1263971"/>
            <a:ext cx="2386698" cy="527082"/>
          </a:xfrm>
          <a:prstGeom prst="rect">
            <a:avLst/>
          </a:prstGeom>
        </p:spPr>
      </p:pic>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9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0673" y="-14068"/>
            <a:ext cx="729586" cy="729586"/>
          </a:xfrm>
          <a:prstGeom prst="rect">
            <a:avLst/>
          </a:prstGeom>
        </p:spPr>
      </p:pic>
    </p:spTree>
    <p:extLst>
      <p:ext uri="{BB962C8B-B14F-4D97-AF65-F5344CB8AC3E}">
        <p14:creationId xmlns:p14="http://schemas.microsoft.com/office/powerpoint/2010/main" val="22261479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Navy">
    <p:spTree>
      <p:nvGrpSpPr>
        <p:cNvPr id="1" name=""/>
        <p:cNvGrpSpPr/>
        <p:nvPr/>
      </p:nvGrpSpPr>
      <p:grpSpPr>
        <a:xfrm>
          <a:off x="0" y="0"/>
          <a:ext cx="0" cy="0"/>
          <a:chOff x="0" y="0"/>
          <a:chExt cx="0" cy="0"/>
        </a:xfrm>
      </p:grpSpPr>
      <p:sp>
        <p:nvSpPr>
          <p:cNvPr id="14" name="Rectangle 13"/>
          <p:cNvSpPr/>
          <p:nvPr userDrawn="1"/>
        </p:nvSpPr>
        <p:spPr bwMode="auto">
          <a:xfrm>
            <a:off x="241903" y="241902"/>
            <a:ext cx="8902097" cy="490159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750" y="521494"/>
            <a:ext cx="2810656" cy="870160"/>
          </a:xfrm>
          <a:prstGeom prst="rect">
            <a:avLst/>
          </a:prstGeom>
        </p:spPr>
      </p:pic>
      <p:sp>
        <p:nvSpPr>
          <p:cNvPr id="2" name="Rectangle 1"/>
          <p:cNvSpPr/>
          <p:nvPr userDrawn="1"/>
        </p:nvSpPr>
        <p:spPr bwMode="auto">
          <a:xfrm>
            <a:off x="241902" y="4323522"/>
            <a:ext cx="8902098" cy="81997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itle 15"/>
          <p:cNvSpPr>
            <a:spLocks noGrp="1"/>
          </p:cNvSpPr>
          <p:nvPr>
            <p:ph type="title" hasCustomPrompt="1"/>
          </p:nvPr>
        </p:nvSpPr>
        <p:spPr>
          <a:xfrm>
            <a:off x="639858" y="1878496"/>
            <a:ext cx="6141359" cy="1311963"/>
          </a:xfrm>
        </p:spPr>
        <p:txBody>
          <a:bodyPr anchor="b">
            <a:noAutofit/>
          </a:bodyPr>
          <a:lstStyle>
            <a:lvl1pPr>
              <a:lnSpc>
                <a:spcPct val="90000"/>
              </a:lnSpc>
              <a:defRPr sz="3600" baseline="0">
                <a:solidFill>
                  <a:schemeClr val="bg1"/>
                </a:solidFill>
                <a:latin typeface="+mj-lt"/>
              </a:defRPr>
            </a:lvl1pPr>
          </a:lstStyle>
          <a:p>
            <a:r>
              <a:rPr lang="en-US" dirty="0"/>
              <a:t>Title Here</a:t>
            </a:r>
          </a:p>
        </p:txBody>
      </p:sp>
      <p:sp>
        <p:nvSpPr>
          <p:cNvPr id="23" name="Date Placeholder 4"/>
          <p:cNvSpPr>
            <a:spLocks noGrp="1"/>
          </p:cNvSpPr>
          <p:nvPr>
            <p:ph type="dt" sz="half" idx="2"/>
          </p:nvPr>
        </p:nvSpPr>
        <p:spPr>
          <a:xfrm>
            <a:off x="659859" y="4616418"/>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9/21/23</a:t>
            </a:fld>
            <a:endParaRPr lang="en-US" dirty="0"/>
          </a:p>
        </p:txBody>
      </p:sp>
      <p:sp>
        <p:nvSpPr>
          <p:cNvPr id="24" name="Text Placeholder 2"/>
          <p:cNvSpPr>
            <a:spLocks noGrp="1"/>
          </p:cNvSpPr>
          <p:nvPr>
            <p:ph type="body" sz="quarter" idx="10" hasCustomPrompt="1"/>
          </p:nvPr>
        </p:nvSpPr>
        <p:spPr>
          <a:xfrm>
            <a:off x="658252"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4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643475" y="3185160"/>
            <a:ext cx="6147682" cy="508220"/>
          </a:xfrm>
          <a:prstGeom prst="rect">
            <a:avLst/>
          </a:prstGeom>
        </p:spPr>
        <p:txBody>
          <a:bodyPr>
            <a:noAutofit/>
          </a:bodyPr>
          <a:lstStyle>
            <a:lvl1pPr marL="0" indent="0" algn="l">
              <a:lnSpc>
                <a:spcPct val="9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229368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6" name="Title 15"/>
          <p:cNvSpPr>
            <a:spLocks noGrp="1"/>
          </p:cNvSpPr>
          <p:nvPr>
            <p:ph type="title" hasCustomPrompt="1"/>
          </p:nvPr>
        </p:nvSpPr>
        <p:spPr/>
        <p:txBody>
          <a:bodyPr anchor="b">
            <a:noAutofit/>
          </a:bodyPr>
          <a:lstStyle>
            <a:lvl1pPr>
              <a:lnSpc>
                <a:spcPct val="90000"/>
              </a:lnSpc>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3" name="Straight Connector 12"/>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15792605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8" name="Text Placeholder 2"/>
          <p:cNvSpPr>
            <a:spLocks noGrp="1"/>
          </p:cNvSpPr>
          <p:nvPr>
            <p:ph type="body" sz="quarter" idx="14"/>
          </p:nvPr>
        </p:nvSpPr>
        <p:spPr>
          <a:xfrm>
            <a:off x="457200" y="1411012"/>
            <a:ext cx="8179904" cy="2952750"/>
          </a:xfrm>
          <a:prstGeom prst="rect">
            <a:avLst/>
          </a:prstGeom>
        </p:spPr>
        <p:txBody>
          <a:bodyPr>
            <a:normAutofit/>
          </a:bodyPr>
          <a:lstStyle>
            <a:lvl1pPr marL="0" indent="0" defTabSz="274320">
              <a:lnSpc>
                <a:spcPct val="100000"/>
              </a:lnSpc>
              <a:spcBef>
                <a:spcPts val="0"/>
              </a:spcBef>
              <a:spcAft>
                <a:spcPts val="800"/>
              </a:spcAft>
              <a:buClr>
                <a:schemeClr val="bg2"/>
              </a:buClr>
              <a:buNone/>
              <a:tabLst/>
              <a:defRPr sz="1800" baseline="0">
                <a:latin typeface="+mn-lt"/>
              </a:defRPr>
            </a:lvl1pPr>
            <a:lvl2pPr marL="457200" indent="-231775">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75" indent="-231775">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400" indent="-231775">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3"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5" name="Straight Connector 14"/>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sp>
        <p:nvSpPr>
          <p:cNvPr id="10"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4"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35334154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9"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1"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2" name="Straight Connector 11"/>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sp>
        <p:nvSpPr>
          <p:cNvPr id="10"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3"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26715218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5"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6"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7" name="Straight Connector 6"/>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2353146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5"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
        <p:nvSpPr>
          <p:cNvPr id="7"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8"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9" name="Straight Connector 8"/>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4217152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8" name="Content Placeholder 3"/>
          <p:cNvSpPr>
            <a:spLocks noGrp="1"/>
          </p:cNvSpPr>
          <p:nvPr>
            <p:ph sz="quarter" idx="18" hasCustomPrompt="1"/>
          </p:nvPr>
        </p:nvSpPr>
        <p:spPr>
          <a:xfrm>
            <a:off x="456925"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5"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6"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7" name="Straight Connector 16"/>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sp>
        <p:nvSpPr>
          <p:cNvPr id="10"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3"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275" y="4645813"/>
            <a:ext cx="1330325" cy="411859"/>
          </a:xfrm>
          <a:prstGeom prst="rect">
            <a:avLst/>
          </a:prstGeom>
        </p:spPr>
      </p:pic>
    </p:spTree>
    <p:extLst>
      <p:ext uri="{BB962C8B-B14F-4D97-AF65-F5344CB8AC3E}">
        <p14:creationId xmlns:p14="http://schemas.microsoft.com/office/powerpoint/2010/main" val="4193365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1"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9"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3" name="Straight Connector 12"/>
          <p:cNvCxnSpPr/>
          <p:nvPr userDrawn="1"/>
        </p:nvCxnSpPr>
        <p:spPr>
          <a:xfrm>
            <a:off x="277813" y="4557920"/>
            <a:ext cx="8595360" cy="0"/>
          </a:xfrm>
          <a:prstGeom prst="line">
            <a:avLst/>
          </a:prstGeom>
          <a:noFill/>
          <a:ln w="3175" cap="flat">
            <a:solidFill>
              <a:schemeClr val="accent5"/>
            </a:solidFill>
            <a:prstDash val="solid"/>
            <a:miter lim="800000"/>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1514280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sz="quarter" idx="14"/>
          </p:nvPr>
        </p:nvSpPr>
        <p:spPr>
          <a:xfrm>
            <a:off x="457200" y="1411012"/>
            <a:ext cx="8179904" cy="2952750"/>
          </a:xfrm>
          <a:prstGeom prst="rect">
            <a:avLst/>
          </a:prstGeom>
        </p:spPr>
        <p:txBody>
          <a:bodyPr>
            <a:normAutofit/>
          </a:bodyPr>
          <a:lstStyle>
            <a:lvl1pPr marL="0" indent="0" defTabSz="274320">
              <a:lnSpc>
                <a:spcPct val="100000"/>
              </a:lnSpc>
              <a:spcBef>
                <a:spcPts val="0"/>
              </a:spcBef>
              <a:spcAft>
                <a:spcPts val="800"/>
              </a:spcAft>
              <a:buClr>
                <a:schemeClr val="bg2"/>
              </a:buClr>
              <a:buNone/>
              <a:tabLst/>
              <a:defRPr sz="1800" baseline="0">
                <a:latin typeface="+mn-lt"/>
              </a:defRPr>
            </a:lvl1pPr>
            <a:lvl2pPr marL="457200" indent="-231775">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75" indent="-231775">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400" indent="-231775">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3"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155793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
        <p:nvSpPr>
          <p:cNvPr id="5"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7"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6824729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8" name="Content Placeholder 3"/>
          <p:cNvSpPr>
            <a:spLocks noGrp="1"/>
          </p:cNvSpPr>
          <p:nvPr>
            <p:ph sz="quarter" idx="18" hasCustomPrompt="1"/>
          </p:nvPr>
        </p:nvSpPr>
        <p:spPr>
          <a:xfrm>
            <a:off x="456925"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5"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Title 15"/>
          <p:cNvSpPr>
            <a:spLocks noGrp="1"/>
          </p:cNvSpPr>
          <p:nvPr>
            <p:ph type="title" hasCustomPrompt="1"/>
          </p:nvPr>
        </p:nvSpPr>
        <p:spPr>
          <a:xfrm>
            <a:off x="453585" y="318750"/>
            <a:ext cx="8173580" cy="458587"/>
          </a:xfrm>
        </p:spPr>
        <p:txBody>
          <a:bodyPr anchor="b">
            <a:noAutofit/>
          </a:bodyPr>
          <a:lstStyle>
            <a:lvl1pPr>
              <a:lnSpc>
                <a:spcPct val="90000"/>
              </a:lnSpc>
              <a:defRPr sz="3600">
                <a:latin typeface="+mj-lt"/>
              </a:defRPr>
            </a:lvl1pPr>
          </a:lstStyle>
          <a:p>
            <a:r>
              <a:rPr lang="en-US" dirty="0"/>
              <a:t>Slide Title Here</a:t>
            </a:r>
          </a:p>
        </p:txBody>
      </p:sp>
      <p:sp>
        <p:nvSpPr>
          <p:cNvPr id="14"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9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3619750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1"/>
            <a:ext cx="1073426" cy="118275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
        <p:nvSpPr>
          <p:cNvPr id="14"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5"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891608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
        <p:nvSpPr>
          <p:cNvPr id="14"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5"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1078214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
        <p:nvSpPr>
          <p:cNvPr id="14"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5"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16535412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4" name="Rectangle 13"/>
          <p:cNvSpPr/>
          <p:nvPr userDrawn="1"/>
        </p:nvSpPr>
        <p:spPr bwMode="auto">
          <a:xfrm>
            <a:off x="0" y="1772718"/>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1919439"/>
            <a:ext cx="6435412" cy="1107896"/>
          </a:xfrm>
        </p:spPr>
        <p:txBody>
          <a:bodyPr anchor="ctr">
            <a:noAutofit/>
          </a:bodyPr>
          <a:lstStyle>
            <a:lvl1pPr>
              <a:lnSpc>
                <a:spcPct val="90000"/>
              </a:lnSpc>
              <a:defRPr sz="3600" baseline="0">
                <a:solidFill>
                  <a:schemeClr val="bg1"/>
                </a:solidFill>
                <a:latin typeface="+mj-lt"/>
              </a:defRPr>
            </a:lvl1pPr>
          </a:lstStyle>
          <a:p>
            <a:r>
              <a:rPr lang="en-US" dirty="0"/>
              <a:t>Section Header Here</a:t>
            </a:r>
          </a:p>
        </p:txBody>
      </p:sp>
      <p:sp>
        <p:nvSpPr>
          <p:cNvPr id="6"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7"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26232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6" name="Rectangle 5"/>
          <p:cNvSpPr/>
          <p:nvPr userDrawn="1"/>
        </p:nvSpPr>
        <p:spPr bwMode="auto">
          <a:xfrm>
            <a:off x="0" y="1772718"/>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9"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Title 15"/>
          <p:cNvSpPr>
            <a:spLocks noGrp="1"/>
          </p:cNvSpPr>
          <p:nvPr>
            <p:ph type="title" hasCustomPrompt="1"/>
          </p:nvPr>
        </p:nvSpPr>
        <p:spPr>
          <a:xfrm>
            <a:off x="453585" y="1919439"/>
            <a:ext cx="6435412" cy="1107896"/>
          </a:xfrm>
        </p:spPr>
        <p:txBody>
          <a:bodyPr anchor="ctr">
            <a:noAutofit/>
          </a:bodyPr>
          <a:lstStyle>
            <a:lvl1pPr>
              <a:lnSpc>
                <a:spcPct val="90000"/>
              </a:lnSpc>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9013721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6" name="Rectangle 5"/>
          <p:cNvSpPr/>
          <p:nvPr userDrawn="1"/>
        </p:nvSpPr>
        <p:spPr bwMode="auto">
          <a:xfrm>
            <a:off x="0" y="1772718"/>
            <a:ext cx="7051729" cy="1411357"/>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9"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Title 15"/>
          <p:cNvSpPr>
            <a:spLocks noGrp="1"/>
          </p:cNvSpPr>
          <p:nvPr>
            <p:ph type="title" hasCustomPrompt="1"/>
          </p:nvPr>
        </p:nvSpPr>
        <p:spPr>
          <a:xfrm>
            <a:off x="453585" y="1919439"/>
            <a:ext cx="6435412" cy="1107896"/>
          </a:xfrm>
        </p:spPr>
        <p:txBody>
          <a:bodyPr anchor="ctr">
            <a:noAutofit/>
          </a:bodyPr>
          <a:lstStyle>
            <a:lvl1pPr>
              <a:lnSpc>
                <a:spcPct val="90000"/>
              </a:lnSpc>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6237666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d Slide – Health Logo">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36345" y="2083154"/>
            <a:ext cx="2271311" cy="977192"/>
          </a:xfrm>
          <a:prstGeom prst="rect">
            <a:avLst/>
          </a:prstGeom>
        </p:spPr>
      </p:pic>
    </p:spTree>
    <p:extLst>
      <p:ext uri="{BB962C8B-B14F-4D97-AF65-F5344CB8AC3E}">
        <p14:creationId xmlns:p14="http://schemas.microsoft.com/office/powerpoint/2010/main" val="20377264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1425" y="2838935"/>
            <a:ext cx="5216700" cy="1159875"/>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rgbClr val="2185C5"/>
                </a:solidFill>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endParaRPr/>
          </a:p>
        </p:txBody>
      </p:sp>
      <p:sp>
        <p:nvSpPr>
          <p:cNvPr id="11" name="Google Shape;11;p2"/>
          <p:cNvSpPr/>
          <p:nvPr/>
        </p:nvSpPr>
        <p:spPr>
          <a:xfrm>
            <a:off x="5927360" y="2533164"/>
            <a:ext cx="721800" cy="185545"/>
          </a:xfrm>
          <a:prstGeom prst="rect">
            <a:avLst/>
          </a:prstGeom>
          <a:solidFill>
            <a:srgbClr val="FF971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12;p2"/>
          <p:cNvSpPr/>
          <p:nvPr/>
        </p:nvSpPr>
        <p:spPr>
          <a:xfrm>
            <a:off x="6648975" y="2533164"/>
            <a:ext cx="721800" cy="185545"/>
          </a:xfrm>
          <a:prstGeom prst="rect">
            <a:avLst/>
          </a:prstGeom>
          <a:solidFill>
            <a:srgbClr val="F5D92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2"/>
          <p:cNvSpPr/>
          <p:nvPr/>
        </p:nvSpPr>
        <p:spPr>
          <a:xfrm>
            <a:off x="-1" y="2533164"/>
            <a:ext cx="721800" cy="185545"/>
          </a:xfrm>
          <a:prstGeom prst="rect">
            <a:avLst/>
          </a:prstGeom>
          <a:solidFill>
            <a:srgbClr val="7ECEF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4" name="Google Shape;14;p2"/>
          <p:cNvSpPr/>
          <p:nvPr/>
        </p:nvSpPr>
        <p:spPr>
          <a:xfrm>
            <a:off x="721425" y="2533164"/>
            <a:ext cx="5216700" cy="185545"/>
          </a:xfrm>
          <a:prstGeom prst="rect">
            <a:avLst/>
          </a:prstGeom>
          <a:solidFill>
            <a:srgbClr val="2185C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1493977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17" name="Google Shape;35;p5">
            <a:extLst>
              <a:ext uri="{FF2B5EF4-FFF2-40B4-BE49-F238E27FC236}">
                <a16:creationId xmlns:a16="http://schemas.microsoft.com/office/drawing/2014/main" id="{6E718AE6-1038-E64C-A5DF-4AAA5B9019F9}"/>
              </a:ext>
            </a:extLst>
          </p:cNvPr>
          <p:cNvSpPr/>
          <p:nvPr userDrawn="1"/>
        </p:nvSpPr>
        <p:spPr>
          <a:xfrm>
            <a:off x="6858009" y="4603531"/>
            <a:ext cx="2285991" cy="103442"/>
          </a:xfrm>
          <a:prstGeom prst="rect">
            <a:avLst/>
          </a:prstGeom>
          <a:solidFill>
            <a:srgbClr val="0F69A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34;p5">
            <a:extLst>
              <a:ext uri="{FF2B5EF4-FFF2-40B4-BE49-F238E27FC236}">
                <a16:creationId xmlns:a16="http://schemas.microsoft.com/office/drawing/2014/main" id="{82FFE6DC-F814-FA47-A05F-573E5B9FBEF7}"/>
              </a:ext>
            </a:extLst>
          </p:cNvPr>
          <p:cNvSpPr/>
          <p:nvPr userDrawn="1"/>
        </p:nvSpPr>
        <p:spPr>
          <a:xfrm>
            <a:off x="4846950" y="4603531"/>
            <a:ext cx="1340600" cy="103442"/>
          </a:xfrm>
          <a:prstGeom prst="rect">
            <a:avLst/>
          </a:prstGeom>
          <a:solidFill>
            <a:srgbClr val="7ECEF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35;p5">
            <a:extLst>
              <a:ext uri="{FF2B5EF4-FFF2-40B4-BE49-F238E27FC236}">
                <a16:creationId xmlns:a16="http://schemas.microsoft.com/office/drawing/2014/main" id="{EE0F1CC6-2B6B-C34F-BF61-E7B4169FBF64}"/>
              </a:ext>
            </a:extLst>
          </p:cNvPr>
          <p:cNvSpPr/>
          <p:nvPr userDrawn="1"/>
        </p:nvSpPr>
        <p:spPr>
          <a:xfrm>
            <a:off x="6187734" y="4603531"/>
            <a:ext cx="670275" cy="103442"/>
          </a:xfrm>
          <a:prstGeom prst="rect">
            <a:avLst/>
          </a:prstGeom>
          <a:solidFill>
            <a:srgbClr val="FF971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5" name="Google Shape;37;p5">
            <a:extLst>
              <a:ext uri="{FF2B5EF4-FFF2-40B4-BE49-F238E27FC236}">
                <a16:creationId xmlns:a16="http://schemas.microsoft.com/office/drawing/2014/main" id="{5F61E286-5066-5F46-81F9-DC2B913344E7}"/>
              </a:ext>
            </a:extLst>
          </p:cNvPr>
          <p:cNvSpPr/>
          <p:nvPr userDrawn="1"/>
        </p:nvSpPr>
        <p:spPr>
          <a:xfrm>
            <a:off x="0" y="4603531"/>
            <a:ext cx="4846950" cy="103442"/>
          </a:xfrm>
          <a:prstGeom prst="rect">
            <a:avLst/>
          </a:prstGeom>
          <a:solidFill>
            <a:srgbClr val="2185C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pic>
        <p:nvPicPr>
          <p:cNvPr id="16" name="Picture 15" descr="A close up of a logo&#10;&#10;Description automatically generated">
            <a:extLst>
              <a:ext uri="{FF2B5EF4-FFF2-40B4-BE49-F238E27FC236}">
                <a16:creationId xmlns:a16="http://schemas.microsoft.com/office/drawing/2014/main" id="{1024D11D-A803-684E-80E2-45B23BA353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 y="4677196"/>
            <a:ext cx="6954245" cy="466304"/>
          </a:xfrm>
          <a:prstGeom prst="rect">
            <a:avLst/>
          </a:prstGeom>
          <a:solidFill>
            <a:srgbClr val="F5D92E"/>
          </a:solidFill>
        </p:spPr>
      </p:pic>
      <p:sp>
        <p:nvSpPr>
          <p:cNvPr id="18" name="Google Shape;35;p5">
            <a:extLst>
              <a:ext uri="{FF2B5EF4-FFF2-40B4-BE49-F238E27FC236}">
                <a16:creationId xmlns:a16="http://schemas.microsoft.com/office/drawing/2014/main" id="{4247C7AC-81A5-3F4D-863B-9881D22F35C2}"/>
              </a:ext>
            </a:extLst>
          </p:cNvPr>
          <p:cNvSpPr/>
          <p:nvPr userDrawn="1"/>
        </p:nvSpPr>
        <p:spPr>
          <a:xfrm>
            <a:off x="6780633" y="4677196"/>
            <a:ext cx="2363367" cy="466304"/>
          </a:xfrm>
          <a:prstGeom prst="rect">
            <a:avLst/>
          </a:prstGeom>
          <a:solidFill>
            <a:srgbClr val="F6DF6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168114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E410A-4631-D444-84FB-D8E220039D8F}"/>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Google Shape;35;p5">
            <a:extLst>
              <a:ext uri="{FF2B5EF4-FFF2-40B4-BE49-F238E27FC236}">
                <a16:creationId xmlns:a16="http://schemas.microsoft.com/office/drawing/2014/main" id="{17B1E6AA-2DB2-C748-A270-74EA96DC693C}"/>
              </a:ext>
            </a:extLst>
          </p:cNvPr>
          <p:cNvSpPr/>
          <p:nvPr userDrawn="1"/>
        </p:nvSpPr>
        <p:spPr>
          <a:xfrm>
            <a:off x="0" y="3652126"/>
            <a:ext cx="9144000" cy="1491374"/>
          </a:xfrm>
          <a:prstGeom prst="rect">
            <a:avLst/>
          </a:prstGeom>
          <a:solidFill>
            <a:srgbClr val="F5D92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5" name="Google Shape;14;p2">
            <a:extLst>
              <a:ext uri="{FF2B5EF4-FFF2-40B4-BE49-F238E27FC236}">
                <a16:creationId xmlns:a16="http://schemas.microsoft.com/office/drawing/2014/main" id="{AB57E41E-F655-7641-B552-8494D8DA3E9B}"/>
              </a:ext>
            </a:extLst>
          </p:cNvPr>
          <p:cNvSpPr/>
          <p:nvPr userDrawn="1"/>
        </p:nvSpPr>
        <p:spPr>
          <a:xfrm>
            <a:off x="0" y="3420836"/>
            <a:ext cx="9144000" cy="231291"/>
          </a:xfrm>
          <a:prstGeom prst="rect">
            <a:avLst/>
          </a:prstGeom>
          <a:solidFill>
            <a:srgbClr val="2185C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pic>
        <p:nvPicPr>
          <p:cNvPr id="6" name="Picture 5">
            <a:extLst>
              <a:ext uri="{FF2B5EF4-FFF2-40B4-BE49-F238E27FC236}">
                <a16:creationId xmlns:a16="http://schemas.microsoft.com/office/drawing/2014/main" id="{44E71571-C276-0B49-B95F-4BF6FDDA0735}"/>
              </a:ext>
            </a:extLst>
          </p:cNvPr>
          <p:cNvPicPr>
            <a:picLocks noChangeAspect="1"/>
          </p:cNvPicPr>
          <p:nvPr userDrawn="1"/>
        </p:nvPicPr>
        <p:blipFill>
          <a:blip r:embed="rId2"/>
          <a:stretch>
            <a:fillRect/>
          </a:stretch>
        </p:blipFill>
        <p:spPr>
          <a:xfrm>
            <a:off x="92531" y="2547687"/>
            <a:ext cx="2085185" cy="782411"/>
          </a:xfrm>
          <a:prstGeom prst="rect">
            <a:avLst/>
          </a:prstGeom>
        </p:spPr>
      </p:pic>
    </p:spTree>
    <p:extLst>
      <p:ext uri="{BB962C8B-B14F-4D97-AF65-F5344CB8AC3E}">
        <p14:creationId xmlns:p14="http://schemas.microsoft.com/office/powerpoint/2010/main" val="4151590551"/>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1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5661AA-2358-47D9-92CB-C08AF17775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5656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589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5EA01A-070D-4BFE-B3ED-41E2EEA58C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634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A118C-9B07-434C-A79D-0BF2A13A6B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273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3BC678-2698-4CAA-9798-D41D7EC579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30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0D476-C54C-466C-8B4C-7C3DF041D2D8}" type="datetimeFigureOut">
              <a:rPr lang="en-US" smtClean="0">
                <a:solidFill>
                  <a:prstClr val="black">
                    <a:tint val="75000"/>
                  </a:prstClr>
                </a:solidFill>
              </a:rPr>
              <a:pPr/>
              <a:t>9/21/23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C5B52-41A6-4908-B4B0-4598AA92F77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D760D476-C54C-466C-8B4C-7C3DF041D2D8}" type="datetimeFigureOut">
              <a:rPr lang="en-US" smtClean="0">
                <a:solidFill>
                  <a:prstClr val="black">
                    <a:tint val="75000"/>
                  </a:prstClr>
                </a:solidFill>
                <a:latin typeface="Arial" pitchFamily="34" charset="0"/>
                <a:ea typeface="ヒラギノ角ゴ Pro W3" pitchFamily="-84" charset="-128"/>
              </a:rPr>
              <a:pPr eaLnBrk="1" hangingPunct="1"/>
              <a:t>9/21/23</a:t>
            </a:fld>
            <a:endParaRPr lang="en-US">
              <a:solidFill>
                <a:prstClr val="black">
                  <a:tint val="75000"/>
                </a:prstClr>
              </a:solidFill>
              <a:latin typeface="Arial" pitchFamily="34" charset="0"/>
              <a:ea typeface="ヒラギノ角ゴ Pro W3" pitchFamily="-84" charset="-128"/>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latin typeface="Arial" pitchFamily="34" charset="0"/>
              <a:ea typeface="ヒラギノ角ゴ Pro W3" pitchFamily="-84" charset="-128"/>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D64C5B52-41A6-4908-B4B0-4598AA92F776}" type="slidenum">
              <a:rPr lang="en-US" smtClean="0">
                <a:solidFill>
                  <a:prstClr val="black">
                    <a:tint val="75000"/>
                  </a:prstClr>
                </a:solidFill>
                <a:latin typeface="Arial" pitchFamily="34" charset="0"/>
                <a:ea typeface="ヒラギノ角ゴ Pro W3" pitchFamily="-84" charset="-128"/>
              </a:rPr>
              <a:pPr eaLnBrk="1" hangingPunct="1"/>
              <a:t>‹#›</a:t>
            </a:fld>
            <a:endParaRPr lang="en-US">
              <a:solidFill>
                <a:prstClr val="black">
                  <a:tint val="75000"/>
                </a:prstClr>
              </a:solidFill>
              <a:latin typeface="Arial" pitchFamily="34" charset="0"/>
              <a:ea typeface="ヒラギノ角ゴ Pro W3" pitchFamily="-84" charset="-128"/>
            </a:endParaRPr>
          </a:p>
        </p:txBody>
      </p:sp>
    </p:spTree>
    <p:extLst>
      <p:ext uri="{BB962C8B-B14F-4D97-AF65-F5344CB8AC3E}">
        <p14:creationId xmlns:p14="http://schemas.microsoft.com/office/powerpoint/2010/main" val="1018734371"/>
      </p:ext>
    </p:extLst>
  </p:cSld>
  <p:clrMap bg1="lt1" tx1="dk1" bg2="lt2" tx2="dk2" accent1="accent1" accent2="accent2" accent3="accent3" accent4="accent4" accent5="accent5" accent6="accent6" hlink="hlink" folHlink="folHlink"/>
  <p:sldLayoutIdLst>
    <p:sldLayoutId id="2147491072" r:id="rId1"/>
    <p:sldLayoutId id="2147491073" r:id="rId2"/>
    <p:sldLayoutId id="2147491074" r:id="rId3"/>
    <p:sldLayoutId id="2147491075" r:id="rId4"/>
    <p:sldLayoutId id="2147491076" r:id="rId5"/>
    <p:sldLayoutId id="2147491077" r:id="rId6"/>
    <p:sldLayoutId id="2147491078" r:id="rId7"/>
    <p:sldLayoutId id="2147491079" r:id="rId8"/>
    <p:sldLayoutId id="2147491080" r:id="rId9"/>
    <p:sldLayoutId id="2147491081" r:id="rId10"/>
    <p:sldLayoutId id="21474910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08577591-D0B0-4749-B252-3CA0AC6CC735}" type="datetimeFigureOut">
              <a:rPr lang="en-US" smtClean="0">
                <a:solidFill>
                  <a:prstClr val="black">
                    <a:tint val="75000"/>
                  </a:prstClr>
                </a:solidFill>
                <a:latin typeface="Arial" pitchFamily="34" charset="0"/>
                <a:ea typeface="ヒラギノ角ゴ Pro W3" pitchFamily="-84" charset="-128"/>
              </a:rPr>
              <a:pPr eaLnBrk="1" hangingPunct="1"/>
              <a:t>9/21/23</a:t>
            </a:fld>
            <a:endParaRPr lang="en-US">
              <a:solidFill>
                <a:prstClr val="black">
                  <a:tint val="75000"/>
                </a:prstClr>
              </a:solidFill>
              <a:latin typeface="Arial" pitchFamily="34" charset="0"/>
              <a:ea typeface="ヒラギノ角ゴ Pro W3" pitchFamily="-84" charset="-128"/>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latin typeface="Arial" pitchFamily="34" charset="0"/>
              <a:ea typeface="ヒラギノ角ゴ Pro W3" pitchFamily="-84" charset="-128"/>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F04F5900-AF6B-48EF-99F6-62B6D0214D88}" type="slidenum">
              <a:rPr lang="en-US" smtClean="0">
                <a:solidFill>
                  <a:prstClr val="black">
                    <a:tint val="75000"/>
                  </a:prstClr>
                </a:solidFill>
                <a:latin typeface="Arial" pitchFamily="34" charset="0"/>
                <a:ea typeface="ヒラギノ角ゴ Pro W3" pitchFamily="-84" charset="-128"/>
              </a:rPr>
              <a:pPr eaLnBrk="1" hangingPunct="1"/>
              <a:t>‹#›</a:t>
            </a:fld>
            <a:endParaRPr lang="en-US">
              <a:solidFill>
                <a:prstClr val="black">
                  <a:tint val="75000"/>
                </a:prstClr>
              </a:solidFill>
              <a:latin typeface="Arial" pitchFamily="34" charset="0"/>
              <a:ea typeface="ヒラギノ角ゴ Pro W3" pitchFamily="-84" charset="-128"/>
            </a:endParaRPr>
          </a:p>
        </p:txBody>
      </p:sp>
      <p:sp>
        <p:nvSpPr>
          <p:cNvPr id="7" name="Rectangle 6"/>
          <p:cNvSpPr/>
          <p:nvPr userDrawn="1"/>
        </p:nvSpPr>
        <p:spPr>
          <a:xfrm>
            <a:off x="0" y="0"/>
            <a:ext cx="9144000" cy="5143500"/>
          </a:xfrm>
          <a:prstGeom prst="rect">
            <a:avLst/>
          </a:prstGeom>
          <a:solidFill>
            <a:srgbClr val="197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Tree>
    <p:extLst>
      <p:ext uri="{BB962C8B-B14F-4D97-AF65-F5344CB8AC3E}">
        <p14:creationId xmlns:p14="http://schemas.microsoft.com/office/powerpoint/2010/main" val="12546463"/>
      </p:ext>
    </p:extLst>
  </p:cSld>
  <p:clrMap bg1="lt1" tx1="dk1" bg2="lt2" tx2="dk2" accent1="accent1" accent2="accent2" accent3="accent3" accent4="accent4" accent5="accent5" accent6="accent6" hlink="hlink" folHlink="folHlink"/>
  <p:sldLayoutIdLst>
    <p:sldLayoutId id="2147491152" r:id="rId1"/>
    <p:sldLayoutId id="2147491153" r:id="rId2"/>
    <p:sldLayoutId id="214749115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b" anchorCtr="0">
            <a:normAutofit/>
          </a:bodyPr>
          <a:lstStyle/>
          <a:p>
            <a:r>
              <a:rPr lang="en-US" dirty="0"/>
              <a:t>Slide Title Here</a:t>
            </a:r>
          </a:p>
        </p:txBody>
      </p: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Footer Placeholder 5"/>
          <p:cNvSpPr>
            <a:spLocks noGrp="1"/>
          </p:cNvSpPr>
          <p:nvPr>
            <p:ph type="ftr" sz="quarter" idx="3"/>
          </p:nvPr>
        </p:nvSpPr>
        <p:spPr>
          <a:xfrm>
            <a:off x="548150" y="4789841"/>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4" name="Slide Number Placeholder 6"/>
          <p:cNvSpPr>
            <a:spLocks noGrp="1"/>
          </p:cNvSpPr>
          <p:nvPr>
            <p:ph type="sldNum" sz="quarter" idx="4"/>
          </p:nvPr>
        </p:nvSpPr>
        <p:spPr>
          <a:xfrm>
            <a:off x="272105" y="4777373"/>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5" name="Straight Connector 14"/>
          <p:cNvCxnSpPr/>
          <p:nvPr userDrawn="1"/>
        </p:nvCxnSpPr>
        <p:spPr>
          <a:xfrm>
            <a:off x="277813" y="4557920"/>
            <a:ext cx="8595360" cy="0"/>
          </a:xfrm>
          <a:prstGeom prst="line">
            <a:avLst/>
          </a:prstGeom>
          <a:noFill/>
          <a:ln w="3175"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cxnSp>
      <p:pic>
        <p:nvPicPr>
          <p:cNvPr id="10" name="Picture 9"/>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7661275" y="4639597"/>
            <a:ext cx="1327150" cy="410877"/>
          </a:xfrm>
          <a:prstGeom prst="rect">
            <a:avLst/>
          </a:prstGeom>
        </p:spPr>
      </p:pic>
    </p:spTree>
    <p:extLst>
      <p:ext uri="{BB962C8B-B14F-4D97-AF65-F5344CB8AC3E}">
        <p14:creationId xmlns:p14="http://schemas.microsoft.com/office/powerpoint/2010/main" val="499287698"/>
      </p:ext>
    </p:extLst>
  </p:cSld>
  <p:clrMap bg1="lt1" tx1="dk1" bg2="lt2" tx2="dk2" accent1="accent1" accent2="accent2" accent3="accent3" accent4="accent4" accent5="accent5" accent6="accent6" hlink="hlink" folHlink="folHlink"/>
  <p:sldLayoutIdLst>
    <p:sldLayoutId id="2147491335" r:id="rId1"/>
    <p:sldLayoutId id="2147491336" r:id="rId2"/>
    <p:sldLayoutId id="2147491337" r:id="rId3"/>
    <p:sldLayoutId id="2147491338" r:id="rId4"/>
    <p:sldLayoutId id="2147491339" r:id="rId5"/>
    <p:sldLayoutId id="2147491340" r:id="rId6"/>
    <p:sldLayoutId id="2147491341" r:id="rId7"/>
    <p:sldLayoutId id="2147491342" r:id="rId8"/>
    <p:sldLayoutId id="2147491343" r:id="rId9"/>
    <p:sldLayoutId id="2147491344" r:id="rId10"/>
    <p:sldLayoutId id="2147491345" r:id="rId11"/>
    <p:sldLayoutId id="2147491346" r:id="rId12"/>
    <p:sldLayoutId id="2147491347" r:id="rId13"/>
    <p:sldLayoutId id="2147491348" r:id="rId14"/>
    <p:sldLayoutId id="2147491349" r:id="rId15"/>
    <p:sldLayoutId id="2147491350" r:id="rId16"/>
    <p:sldLayoutId id="2147491351" r:id="rId17"/>
    <p:sldLayoutId id="2147491352" r:id="rId18"/>
    <p:sldLayoutId id="2147491353" r:id="rId19"/>
    <p:sldLayoutId id="2147491354" r:id="rId20"/>
    <p:sldLayoutId id="2147491355" r:id="rId21"/>
    <p:sldLayoutId id="2147491356" r:id="rId22"/>
    <p:sldLayoutId id="2147491357" r:id="rId23"/>
    <p:sldLayoutId id="2147491358" r:id="rId24"/>
    <p:sldLayoutId id="2147491359" r:id="rId25"/>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205988"/>
            <a:ext cx="6462600" cy="85725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8480575" y="4773133"/>
            <a:ext cx="548700" cy="313425"/>
          </a:xfrm>
          <a:prstGeom prst="rect">
            <a:avLst/>
          </a:prstGeom>
          <a:noFill/>
          <a:ln>
            <a:noFill/>
          </a:ln>
        </p:spPr>
        <p:txBody>
          <a:bodyPr spcFirstLastPara="1" wrap="square" lIns="91425" tIns="91425" rIns="91425" bIns="91425" anchor="t" anchorCtr="0">
            <a:noAutofit/>
          </a:bodyPr>
          <a:lstStyle>
            <a:lvl1pPr lvl="0" algn="r">
              <a:buNone/>
              <a:defRPr sz="975">
                <a:solidFill>
                  <a:srgbClr val="97ABBC"/>
                </a:solidFill>
                <a:latin typeface="Lato"/>
                <a:ea typeface="Lato"/>
                <a:cs typeface="Lato"/>
                <a:sym typeface="Lato"/>
              </a:defRPr>
            </a:lvl1pPr>
            <a:lvl2pPr lvl="1" algn="r">
              <a:buNone/>
              <a:defRPr sz="975">
                <a:solidFill>
                  <a:srgbClr val="97ABBC"/>
                </a:solidFill>
                <a:latin typeface="Lato"/>
                <a:ea typeface="Lato"/>
                <a:cs typeface="Lato"/>
                <a:sym typeface="Lato"/>
              </a:defRPr>
            </a:lvl2pPr>
            <a:lvl3pPr lvl="2" algn="r">
              <a:buNone/>
              <a:defRPr sz="975">
                <a:solidFill>
                  <a:srgbClr val="97ABBC"/>
                </a:solidFill>
                <a:latin typeface="Lato"/>
                <a:ea typeface="Lato"/>
                <a:cs typeface="Lato"/>
                <a:sym typeface="Lato"/>
              </a:defRPr>
            </a:lvl3pPr>
            <a:lvl4pPr lvl="3" algn="r">
              <a:buNone/>
              <a:defRPr sz="975">
                <a:solidFill>
                  <a:srgbClr val="97ABBC"/>
                </a:solidFill>
                <a:latin typeface="Lato"/>
                <a:ea typeface="Lato"/>
                <a:cs typeface="Lato"/>
                <a:sym typeface="Lato"/>
              </a:defRPr>
            </a:lvl4pPr>
            <a:lvl5pPr lvl="4" algn="r">
              <a:buNone/>
              <a:defRPr sz="975">
                <a:solidFill>
                  <a:srgbClr val="97ABBC"/>
                </a:solidFill>
                <a:latin typeface="Lato"/>
                <a:ea typeface="Lato"/>
                <a:cs typeface="Lato"/>
                <a:sym typeface="Lato"/>
              </a:defRPr>
            </a:lvl5pPr>
            <a:lvl6pPr lvl="5" algn="r">
              <a:buNone/>
              <a:defRPr sz="975">
                <a:solidFill>
                  <a:srgbClr val="97ABBC"/>
                </a:solidFill>
                <a:latin typeface="Lato"/>
                <a:ea typeface="Lato"/>
                <a:cs typeface="Lato"/>
                <a:sym typeface="Lato"/>
              </a:defRPr>
            </a:lvl6pPr>
            <a:lvl7pPr lvl="6" algn="r">
              <a:buNone/>
              <a:defRPr sz="975">
                <a:solidFill>
                  <a:srgbClr val="97ABBC"/>
                </a:solidFill>
                <a:latin typeface="Lato"/>
                <a:ea typeface="Lato"/>
                <a:cs typeface="Lato"/>
                <a:sym typeface="Lato"/>
              </a:defRPr>
            </a:lvl7pPr>
            <a:lvl8pPr lvl="7" algn="r">
              <a:buNone/>
              <a:defRPr sz="975">
                <a:solidFill>
                  <a:srgbClr val="97ABBC"/>
                </a:solidFill>
                <a:latin typeface="Lato"/>
                <a:ea typeface="Lato"/>
                <a:cs typeface="Lato"/>
                <a:sym typeface="Lato"/>
              </a:defRPr>
            </a:lvl8pPr>
            <a:lvl9pPr lvl="8" algn="r">
              <a:buNone/>
              <a:defRPr sz="975">
                <a:solidFill>
                  <a:srgbClr val="97ABBC"/>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305872"/>
      </p:ext>
    </p:extLst>
  </p:cSld>
  <p:clrMap bg1="lt1" tx1="dk1" bg2="dk2" tx2="lt2" accent1="accent1" accent2="accent2" accent3="accent3" accent4="accent4" accent5="accent5" accent6="accent6" hlink="hlink" folHlink="folHlink"/>
  <p:sldLayoutIdLst>
    <p:sldLayoutId id="2147491398" r:id="rId1"/>
    <p:sldLayoutId id="2147491399" r:id="rId2"/>
    <p:sldLayoutId id="2147491400"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74E85964-30D9-4126-AF5E-06DD390170B8}" type="slidenum">
              <a:rPr lang="en-US" altLang="en-US">
                <a:solidFill>
                  <a:srgbClr val="000000"/>
                </a:solidFill>
                <a:latin typeface="Arial" pitchFamily="34" charset="0"/>
                <a:ea typeface="ヒラギノ角ゴ Pro W3" pitchFamily="-84" charset="-128"/>
              </a:rPr>
              <a:pPr eaLnBrk="1" hangingPunct="1"/>
              <a:t>‹#›</a:t>
            </a:fld>
            <a:endParaRPr lang="en-US" altLang="en-US">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2291008901"/>
      </p:ext>
    </p:extLst>
  </p:cSld>
  <p:clrMap bg1="lt1" tx1="dk1" bg2="lt2" tx2="dk2" accent1="accent1" accent2="accent2" accent3="accent3" accent4="accent4" accent5="accent5" accent6="accent6" hlink="hlink" folHlink="folHlink"/>
  <p:sldLayoutIdLst>
    <p:sldLayoutId id="2147491402" r:id="rId1"/>
    <p:sldLayoutId id="2147491403" r:id="rId2"/>
    <p:sldLayoutId id="2147491404" r:id="rId3"/>
    <p:sldLayoutId id="2147491405" r:id="rId4"/>
    <p:sldLayoutId id="2147491406" r:id="rId5"/>
    <p:sldLayoutId id="2147491407" r:id="rId6"/>
  </p:sldLayoutIdLst>
  <p:txStyles>
    <p:title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hyperlink" Target="https://pubmed.ncbi.nlm.nih.gov/34081773/"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64.jpg"/><Relationship Id="rId5" Type="http://schemas.openxmlformats.org/officeDocument/2006/relationships/image" Target="../media/image42.pn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78.pn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82.tiff"/><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hyperlink" Target="https://prepareforyourcare.org/en/stor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44.xml"/><Relationship Id="rId5" Type="http://schemas.openxmlformats.org/officeDocument/2006/relationships/image" Target="../media/image77.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92.jpe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9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6.sv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68.svg"/><Relationship Id="rId11" Type="http://schemas.openxmlformats.org/officeDocument/2006/relationships/image" Target="../media/image75.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96.sv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82.tiff"/><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hyperlink" Target="https://prepareforyourcare.org/en/terms" TargetMode="External"/><Relationship Id="rId5" Type="http://schemas.openxmlformats.org/officeDocument/2006/relationships/hyperlink" Target="mailto:info@prepareforyourcare.org" TargetMode="External"/><Relationship Id="rId4" Type="http://schemas.openxmlformats.org/officeDocument/2006/relationships/hyperlink" Target="https://prepareforyourcare.org/en/partn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hyperlink" Target="https://www.cms.gov/outreach-and-education/medicare-learning-network-mln/mlnproducts/downloads/advancecareplanning.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26.png"/><Relationship Id="rId11" Type="http://schemas.openxmlformats.org/officeDocument/2006/relationships/hyperlink" Target="https://www.ncoa.org/article/evidence-based-program-prepare-for-your-care" TargetMode="External"/><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33.emf"/><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www.prepareforyourcar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Google Shape;88;p12">
            <a:extLst>
              <a:ext uri="{FF2B5EF4-FFF2-40B4-BE49-F238E27FC236}">
                <a16:creationId xmlns:a16="http://schemas.microsoft.com/office/drawing/2014/main" id="{F86C6EB6-0925-7641-9E1F-4CFC319815DC}"/>
              </a:ext>
            </a:extLst>
          </p:cNvPr>
          <p:cNvSpPr txBox="1">
            <a:spLocks noGrp="1"/>
          </p:cNvSpPr>
          <p:nvPr>
            <p:ph type="ctrTitle"/>
          </p:nvPr>
        </p:nvSpPr>
        <p:spPr>
          <a:xfrm>
            <a:off x="1156013" y="3009297"/>
            <a:ext cx="7256150" cy="1159875"/>
          </a:xfrm>
          <a:prstGeom prst="rect">
            <a:avLst/>
          </a:prstGeom>
        </p:spPr>
        <p:txBody>
          <a:bodyPr spcFirstLastPara="1" wrap="square" lIns="68569" tIns="68569" rIns="68569" bIns="68569" anchor="t" anchorCtr="0">
            <a:noAutofit/>
          </a:bodyPr>
          <a:lstStyle/>
          <a:p>
            <a:pPr defTabSz="514350" fontAlgn="base">
              <a:spcBef>
                <a:spcPct val="0"/>
              </a:spcBef>
              <a:spcAft>
                <a:spcPct val="0"/>
              </a:spcAft>
              <a:buClrTx/>
              <a:buSzTx/>
              <a:defRPr/>
            </a:pPr>
            <a:r>
              <a:rPr lang="en-US" altLang="en-US" sz="3150" kern="1200" dirty="0">
                <a:solidFill>
                  <a:srgbClr val="0F69A1"/>
                </a:solidFill>
                <a:latin typeface="Arial" panose="020B0604020202020204" pitchFamily="34" charset="0"/>
                <a:ea typeface="MS PGothic" charset="-128"/>
                <a:cs typeface="Arial" panose="020B0604020202020204" pitchFamily="34" charset="0"/>
              </a:rPr>
              <a:t>Online, Secure, Advance Care Planning Program in English &amp; Spanish</a:t>
            </a:r>
            <a:endParaRPr lang="en-US" altLang="en-US" sz="3150" kern="1200" dirty="0">
              <a:solidFill>
                <a:srgbClr val="0F69A1"/>
              </a:solidFill>
              <a:latin typeface="Arial" panose="020B0604020202020204" pitchFamily="34" charset="0"/>
              <a:ea typeface="ヒラギノ角ゴ Pro W3" charset="-128"/>
              <a:cs typeface="Arial" panose="020B0604020202020204" pitchFamily="34" charset="0"/>
            </a:endParaRPr>
          </a:p>
        </p:txBody>
      </p:sp>
      <p:pic>
        <p:nvPicPr>
          <p:cNvPr id="8" name="Picture 7">
            <a:extLst>
              <a:ext uri="{FF2B5EF4-FFF2-40B4-BE49-F238E27FC236}">
                <a16:creationId xmlns:a16="http://schemas.microsoft.com/office/drawing/2014/main" id="{8CCCD192-8625-C549-A2EC-DE628A7EE5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3309" y="4306421"/>
            <a:ext cx="1145095" cy="558234"/>
          </a:xfrm>
          <a:prstGeom prst="rect">
            <a:avLst/>
          </a:prstGeom>
        </p:spPr>
      </p:pic>
      <p:pic>
        <p:nvPicPr>
          <p:cNvPr id="9" name="Picture 8">
            <a:extLst>
              <a:ext uri="{FF2B5EF4-FFF2-40B4-BE49-F238E27FC236}">
                <a16:creationId xmlns:a16="http://schemas.microsoft.com/office/drawing/2014/main" id="{7DE422F5-CDF8-744A-8E09-8B89481F84BA}"/>
              </a:ext>
            </a:extLst>
          </p:cNvPr>
          <p:cNvPicPr>
            <a:picLocks noChangeAspect="1"/>
          </p:cNvPicPr>
          <p:nvPr/>
        </p:nvPicPr>
        <p:blipFill>
          <a:blip r:embed="rId4"/>
          <a:stretch>
            <a:fillRect/>
          </a:stretch>
        </p:blipFill>
        <p:spPr>
          <a:xfrm>
            <a:off x="82495" y="728786"/>
            <a:ext cx="4489499" cy="1715500"/>
          </a:xfrm>
          <a:prstGeom prst="rect">
            <a:avLst/>
          </a:prstGeom>
        </p:spPr>
      </p:pic>
      <p:cxnSp>
        <p:nvCxnSpPr>
          <p:cNvPr id="10" name="Straight Connector 9">
            <a:extLst>
              <a:ext uri="{FF2B5EF4-FFF2-40B4-BE49-F238E27FC236}">
                <a16:creationId xmlns:a16="http://schemas.microsoft.com/office/drawing/2014/main" id="{2503DEFC-0AE5-BA44-98F2-D37F9D1910C8}"/>
              </a:ext>
            </a:extLst>
          </p:cNvPr>
          <p:cNvCxnSpPr>
            <a:cxnSpLocks/>
          </p:cNvCxnSpPr>
          <p:nvPr/>
        </p:nvCxnSpPr>
        <p:spPr>
          <a:xfrm>
            <a:off x="731830" y="2938700"/>
            <a:ext cx="0" cy="1159875"/>
          </a:xfrm>
          <a:prstGeom prst="line">
            <a:avLst/>
          </a:prstGeom>
          <a:ln w="76200">
            <a:solidFill>
              <a:srgbClr val="F5D92E"/>
            </a:solidFill>
          </a:ln>
        </p:spPr>
        <p:style>
          <a:lnRef idx="1">
            <a:schemeClr val="accent1"/>
          </a:lnRef>
          <a:fillRef idx="0">
            <a:schemeClr val="accent1"/>
          </a:fillRef>
          <a:effectRef idx="0">
            <a:schemeClr val="accent1"/>
          </a:effectRef>
          <a:fontRef idx="minor">
            <a:schemeClr val="tx1"/>
          </a:fontRef>
        </p:style>
      </p:cxnSp>
      <p:sp>
        <p:nvSpPr>
          <p:cNvPr id="6" name="Google Shape;88;p12">
            <a:extLst>
              <a:ext uri="{FF2B5EF4-FFF2-40B4-BE49-F238E27FC236}">
                <a16:creationId xmlns:a16="http://schemas.microsoft.com/office/drawing/2014/main" id="{AE838F8B-0896-1F4D-8389-D03879ABFBF2}"/>
              </a:ext>
            </a:extLst>
          </p:cNvPr>
          <p:cNvSpPr txBox="1">
            <a:spLocks/>
          </p:cNvSpPr>
          <p:nvPr/>
        </p:nvSpPr>
        <p:spPr>
          <a:xfrm>
            <a:off x="4216867" y="1520434"/>
            <a:ext cx="2922064" cy="7125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1pPr>
            <a:lvl2pPr marR="0" lvl="1"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2pPr>
            <a:lvl3pPr marR="0" lvl="2"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3pPr>
            <a:lvl4pPr marR="0" lvl="3"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4pPr>
            <a:lvl5pPr marR="0" lvl="4"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5pPr>
            <a:lvl6pPr marR="0" lvl="5"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6pPr>
            <a:lvl7pPr marR="0" lvl="6"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7pPr>
            <a:lvl8pPr marR="0" lvl="7"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8pPr>
            <a:lvl9pPr marR="0" lvl="8" algn="l" rtl="0">
              <a:lnSpc>
                <a:spcPct val="100000"/>
              </a:lnSpc>
              <a:spcBef>
                <a:spcPts val="0"/>
              </a:spcBef>
              <a:spcAft>
                <a:spcPts val="0"/>
              </a:spcAft>
              <a:buClr>
                <a:srgbClr val="2185C5"/>
              </a:buClr>
              <a:buSzPts val="4800"/>
              <a:buFont typeface="Raleway"/>
              <a:buNone/>
              <a:defRPr sz="3600" b="0" i="0" u="none" strike="noStrike" cap="none">
                <a:solidFill>
                  <a:srgbClr val="2185C5"/>
                </a:solidFill>
                <a:latin typeface="Raleway"/>
                <a:ea typeface="Raleway"/>
                <a:cs typeface="Raleway"/>
                <a:sym typeface="Raleway"/>
              </a:defRPr>
            </a:lvl9pPr>
          </a:lstStyle>
          <a:p>
            <a:pPr defTabSz="514350" eaLnBrk="1" fontAlgn="base" hangingPunct="1">
              <a:spcBef>
                <a:spcPct val="0"/>
              </a:spcBef>
              <a:spcAft>
                <a:spcPct val="0"/>
              </a:spcAft>
              <a:buClrTx/>
              <a:buSzTx/>
              <a:defRPr/>
            </a:pPr>
            <a:r>
              <a:rPr lang="en-US" altLang="en-US" sz="3150" dirty="0">
                <a:solidFill>
                  <a:srgbClr val="0F69A1"/>
                </a:solidFill>
                <a:latin typeface="Arial" panose="020B0604020202020204" pitchFamily="34" charset="0"/>
                <a:ea typeface="MS PGothic" charset="-128"/>
                <a:cs typeface="Arial" panose="020B0604020202020204" pitchFamily="34" charset="0"/>
              </a:rPr>
              <a:t> for Your Care</a:t>
            </a:r>
            <a:endParaRPr lang="en-US" altLang="en-US" sz="3150" kern="1200" dirty="0">
              <a:solidFill>
                <a:srgbClr val="0F69A1"/>
              </a:solidFill>
              <a:latin typeface="Arial" panose="020B0604020202020204" pitchFamily="34" charset="0"/>
              <a:ea typeface="ヒラギノ角ゴ Pro W3" charset="-128"/>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F736372-FDD5-684F-AE53-809A99091296}"/>
              </a:ext>
            </a:extLst>
          </p:cNvPr>
          <p:cNvGrpSpPr/>
          <p:nvPr/>
        </p:nvGrpSpPr>
        <p:grpSpPr>
          <a:xfrm>
            <a:off x="301097" y="846945"/>
            <a:ext cx="4320237" cy="2737928"/>
            <a:chOff x="301097" y="846945"/>
            <a:chExt cx="4320237" cy="2737928"/>
          </a:xfrm>
        </p:grpSpPr>
        <p:pic>
          <p:nvPicPr>
            <p:cNvPr id="13" name="Picture 12" descr="A computer with a blank screen&#10;&#10;Description automatically generated with medium confidence">
              <a:extLst>
                <a:ext uri="{FF2B5EF4-FFF2-40B4-BE49-F238E27FC236}">
                  <a16:creationId xmlns:a16="http://schemas.microsoft.com/office/drawing/2014/main" id="{25F9FA49-62D9-634E-8D0F-3291420F8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97" y="846945"/>
              <a:ext cx="4320237" cy="2737928"/>
            </a:xfrm>
            <a:prstGeom prst="rect">
              <a:avLst/>
            </a:prstGeom>
          </p:spPr>
        </p:pic>
        <p:pic>
          <p:nvPicPr>
            <p:cNvPr id="4" name="Content Placeholder 1" descr="Step1-talk-dec-maker.png">
              <a:extLst>
                <a:ext uri="{FF2B5EF4-FFF2-40B4-BE49-F238E27FC236}">
                  <a16:creationId xmlns:a16="http://schemas.microsoft.com/office/drawing/2014/main" id="{8B8A2AA6-3507-2349-B3DC-FB82075A38B0}"/>
                </a:ext>
              </a:extLst>
            </p:cNvPr>
            <p:cNvPicPr>
              <a:picLocks noChangeAspect="1"/>
            </p:cNvPicPr>
            <p:nvPr/>
          </p:nvPicPr>
          <p:blipFill rotWithShape="1">
            <a:blip r:embed="rId4">
              <a:extLst>
                <a:ext uri="{28A0092B-C50C-407E-A947-70E740481C1C}">
                  <a14:useLocalDpi xmlns:a14="http://schemas.microsoft.com/office/drawing/2010/main" val="0"/>
                </a:ext>
              </a:extLst>
            </a:blip>
            <a:srcRect t="45" r="206" b="3333"/>
            <a:stretch/>
          </p:blipFill>
          <p:spPr>
            <a:xfrm>
              <a:off x="920634" y="971550"/>
              <a:ext cx="3251633" cy="1752600"/>
            </a:xfrm>
            <a:prstGeom prst="rect">
              <a:avLst/>
            </a:prstGeom>
            <a:noFill/>
            <a:ln>
              <a:noFill/>
            </a:ln>
          </p:spPr>
        </p:pic>
      </p:grpSp>
      <p:grpSp>
        <p:nvGrpSpPr>
          <p:cNvPr id="23" name="Group 22">
            <a:extLst>
              <a:ext uri="{FF2B5EF4-FFF2-40B4-BE49-F238E27FC236}">
                <a16:creationId xmlns:a16="http://schemas.microsoft.com/office/drawing/2014/main" id="{19B8B2C4-751A-6A47-A6CD-C9E50E4552A9}"/>
              </a:ext>
            </a:extLst>
          </p:cNvPr>
          <p:cNvGrpSpPr/>
          <p:nvPr/>
        </p:nvGrpSpPr>
        <p:grpSpPr>
          <a:xfrm>
            <a:off x="4494555" y="1671052"/>
            <a:ext cx="4320237" cy="2737928"/>
            <a:chOff x="4494555" y="1671052"/>
            <a:chExt cx="4320237" cy="2737928"/>
          </a:xfrm>
        </p:grpSpPr>
        <p:pic>
          <p:nvPicPr>
            <p:cNvPr id="14" name="Picture 13" descr="A computer with a blank screen&#10;&#10;Description automatically generated with medium confidence">
              <a:extLst>
                <a:ext uri="{FF2B5EF4-FFF2-40B4-BE49-F238E27FC236}">
                  <a16:creationId xmlns:a16="http://schemas.microsoft.com/office/drawing/2014/main" id="{953DEE4C-4D8D-6943-8642-7D6323109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555" y="1671052"/>
              <a:ext cx="4320237" cy="2737928"/>
            </a:xfrm>
            <a:prstGeom prst="rect">
              <a:avLst/>
            </a:prstGeom>
          </p:spPr>
        </p:pic>
        <p:pic>
          <p:nvPicPr>
            <p:cNvPr id="6" name="Content Placeholder 1" descr="Screen Shot 2013-11-03 at 12.18.00 PM.png">
              <a:extLst>
                <a:ext uri="{FF2B5EF4-FFF2-40B4-BE49-F238E27FC236}">
                  <a16:creationId xmlns:a16="http://schemas.microsoft.com/office/drawing/2014/main" id="{DF11C682-BFF3-D146-B8D1-6814AF3C9A9C}"/>
                </a:ext>
              </a:extLst>
            </p:cNvPr>
            <p:cNvPicPr>
              <a:picLocks noChangeAspect="1"/>
            </p:cNvPicPr>
            <p:nvPr/>
          </p:nvPicPr>
          <p:blipFill rotWithShape="1">
            <a:blip r:embed="rId5">
              <a:extLst>
                <a:ext uri="{28A0092B-C50C-407E-A947-70E740481C1C}">
                  <a14:useLocalDpi xmlns:a14="http://schemas.microsoft.com/office/drawing/2010/main" val="0"/>
                </a:ext>
              </a:extLst>
            </a:blip>
            <a:srcRect l="450" t="1584" r="466"/>
            <a:stretch/>
          </p:blipFill>
          <p:spPr>
            <a:xfrm>
              <a:off x="5125170" y="1809750"/>
              <a:ext cx="3238097" cy="1705872"/>
            </a:xfrm>
            <a:prstGeom prst="rect">
              <a:avLst/>
            </a:prstGeom>
          </p:spPr>
        </p:pic>
      </p:grpSp>
      <p:sp>
        <p:nvSpPr>
          <p:cNvPr id="7" name="TextBox 6">
            <a:extLst>
              <a:ext uri="{FF2B5EF4-FFF2-40B4-BE49-F238E27FC236}">
                <a16:creationId xmlns:a16="http://schemas.microsoft.com/office/drawing/2014/main" id="{CE2BE68A-A1F2-7E4C-8E2F-A90AA84947CA}"/>
              </a:ext>
            </a:extLst>
          </p:cNvPr>
          <p:cNvSpPr txBox="1"/>
          <p:nvPr/>
        </p:nvSpPr>
        <p:spPr>
          <a:xfrm>
            <a:off x="3536414" y="4821088"/>
            <a:ext cx="5685623" cy="469359"/>
          </a:xfrm>
          <a:prstGeom prst="rect">
            <a:avLst/>
          </a:prstGeom>
          <a:noFill/>
        </p:spPr>
        <p:txBody>
          <a:bodyPr wrap="square" rtlCol="0">
            <a:spAutoFit/>
          </a:bodyPr>
          <a:lstStyle/>
          <a:p>
            <a:pPr defTabSz="685800" eaLnBrk="1" fontAlgn="auto" hangingPunct="1">
              <a:spcBef>
                <a:spcPts val="0"/>
              </a:spcBef>
              <a:spcAft>
                <a:spcPts val="0"/>
              </a:spcAft>
              <a:buClr>
                <a:srgbClr val="000000"/>
              </a:buClr>
            </a:pPr>
            <a:r>
              <a:rPr lang="en-US" sz="1400" kern="0" dirty="0">
                <a:solidFill>
                  <a:srgbClr val="000000"/>
                </a:solidFill>
                <a:latin typeface="Arial"/>
                <a:cs typeface="Arial"/>
                <a:sym typeface="Arial"/>
                <a:hlinkClick r:id="rId6"/>
              </a:rPr>
              <a:t>Sudore, et al. JAGS 2021.</a:t>
            </a:r>
            <a:r>
              <a:rPr lang="en-US" sz="1350" kern="0" dirty="0">
                <a:solidFill>
                  <a:srgbClr val="000000"/>
                </a:solidFill>
                <a:latin typeface="Arial"/>
                <a:cs typeface="Arial"/>
                <a:sym typeface="Arial"/>
                <a:hlinkClick r:id="rId6"/>
              </a:rPr>
              <a:t> https://pubmed.ncbi.nlm.nih.gov/34081773/</a:t>
            </a:r>
            <a:endParaRPr lang="en-US" sz="1350" kern="0" dirty="0">
              <a:solidFill>
                <a:srgbClr val="000000"/>
              </a:solidFill>
              <a:latin typeface="Arial"/>
              <a:cs typeface="Arial"/>
              <a:sym typeface="Arial"/>
            </a:endParaRPr>
          </a:p>
          <a:p>
            <a:pPr defTabSz="685800" eaLnBrk="1" fontAlgn="auto" hangingPunct="1">
              <a:spcBef>
                <a:spcPts val="0"/>
              </a:spcBef>
              <a:spcAft>
                <a:spcPts val="0"/>
              </a:spcAft>
              <a:buClr>
                <a:srgbClr val="000000"/>
              </a:buClr>
            </a:pPr>
            <a:endParaRPr lang="en-US" sz="1050" kern="0" dirty="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id="{EC818DEC-776A-E241-BF9D-D14BB26EA5C6}"/>
              </a:ext>
            </a:extLst>
          </p:cNvPr>
          <p:cNvSpPr/>
          <p:nvPr/>
        </p:nvSpPr>
        <p:spPr>
          <a:xfrm>
            <a:off x="80695" y="3762041"/>
            <a:ext cx="4320237" cy="707886"/>
          </a:xfrm>
          <a:prstGeom prst="rect">
            <a:avLst/>
          </a:prstGeom>
        </p:spPr>
        <p:txBody>
          <a:bodyPr wrap="square">
            <a:spAutoFit/>
          </a:bodyPr>
          <a:lstStyle/>
          <a:p>
            <a:pPr algn="ctr"/>
            <a:r>
              <a:rPr lang="en-US" altLang="en-US" sz="2000" dirty="0">
                <a:solidFill>
                  <a:srgbClr val="0F69A1"/>
                </a:solidFill>
                <a:latin typeface="Arial" panose="020B0604020202020204" pitchFamily="34" charset="0"/>
                <a:cs typeface="Arial" panose="020B0604020202020204" pitchFamily="34" charset="0"/>
              </a:rPr>
              <a:t>5</a:t>
            </a:r>
            <a:r>
              <a:rPr lang="en-US" altLang="en-US" sz="2000" baseline="30000" dirty="0">
                <a:solidFill>
                  <a:srgbClr val="0F69A1"/>
                </a:solidFill>
                <a:latin typeface="Arial" panose="020B0604020202020204" pitchFamily="34" charset="0"/>
                <a:cs typeface="Arial" panose="020B0604020202020204" pitchFamily="34" charset="0"/>
              </a:rPr>
              <a:t>th</a:t>
            </a:r>
            <a:r>
              <a:rPr lang="en-US" altLang="en-US" sz="2000" dirty="0">
                <a:solidFill>
                  <a:srgbClr val="0F69A1"/>
                </a:solidFill>
                <a:latin typeface="Arial" panose="020B0604020202020204" pitchFamily="34" charset="0"/>
                <a:cs typeface="Arial" panose="020B0604020202020204" pitchFamily="34" charset="0"/>
              </a:rPr>
              <a:t> grade reading level</a:t>
            </a:r>
          </a:p>
          <a:p>
            <a:pPr algn="ctr"/>
            <a:r>
              <a:rPr lang="en-US" sz="2000" dirty="0">
                <a:solidFill>
                  <a:srgbClr val="0F69A1"/>
                </a:solidFill>
                <a:latin typeface="Arial" panose="020B0604020202020204" pitchFamily="34" charset="0"/>
                <a:cs typeface="Arial" panose="020B0604020202020204" pitchFamily="34" charset="0"/>
              </a:rPr>
              <a:t>Narration &amp; closed captioning</a:t>
            </a:r>
            <a:endParaRPr lang="en-US" sz="2000" dirty="0">
              <a:solidFill>
                <a:srgbClr val="0F69A1"/>
              </a:solidFill>
            </a:endParaRPr>
          </a:p>
        </p:txBody>
      </p:sp>
      <p:sp>
        <p:nvSpPr>
          <p:cNvPr id="2" name="Rectangle 1">
            <a:extLst>
              <a:ext uri="{FF2B5EF4-FFF2-40B4-BE49-F238E27FC236}">
                <a16:creationId xmlns:a16="http://schemas.microsoft.com/office/drawing/2014/main" id="{B577D9C6-C7F9-AF48-8C92-7397E09006EA}"/>
              </a:ext>
            </a:extLst>
          </p:cNvPr>
          <p:cNvSpPr/>
          <p:nvPr/>
        </p:nvSpPr>
        <p:spPr>
          <a:xfrm>
            <a:off x="4265890" y="707923"/>
            <a:ext cx="763310" cy="241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44A30-1B56-0545-9069-BEE02547F71A}"/>
              </a:ext>
            </a:extLst>
          </p:cNvPr>
          <p:cNvSpPr/>
          <p:nvPr/>
        </p:nvSpPr>
        <p:spPr>
          <a:xfrm>
            <a:off x="8458728" y="1039528"/>
            <a:ext cx="641028" cy="288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220CE7-9412-864F-94C7-34DB3E07C026}"/>
              </a:ext>
            </a:extLst>
          </p:cNvPr>
          <p:cNvSpPr/>
          <p:nvPr/>
        </p:nvSpPr>
        <p:spPr>
          <a:xfrm>
            <a:off x="4400932" y="846945"/>
            <a:ext cx="4310449" cy="82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6" name="Rectangle 15">
            <a:extLst>
              <a:ext uri="{FF2B5EF4-FFF2-40B4-BE49-F238E27FC236}">
                <a16:creationId xmlns:a16="http://schemas.microsoft.com/office/drawing/2014/main" id="{CBAD871C-693E-254A-8192-01D9AC0CABAE}"/>
              </a:ext>
            </a:extLst>
          </p:cNvPr>
          <p:cNvSpPr/>
          <p:nvPr/>
        </p:nvSpPr>
        <p:spPr>
          <a:xfrm>
            <a:off x="358870" y="51724"/>
            <a:ext cx="4310449" cy="82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 name="Rectangle 2">
            <a:extLst>
              <a:ext uri="{FF2B5EF4-FFF2-40B4-BE49-F238E27FC236}">
                <a16:creationId xmlns:a16="http://schemas.microsoft.com/office/drawing/2014/main" id="{E0328DC2-1592-2943-AA12-5D52F86F419A}"/>
              </a:ext>
            </a:extLst>
          </p:cNvPr>
          <p:cNvSpPr/>
          <p:nvPr/>
        </p:nvSpPr>
        <p:spPr>
          <a:xfrm>
            <a:off x="800100" y="23446"/>
            <a:ext cx="7543800" cy="646331"/>
          </a:xfrm>
          <a:prstGeom prst="rect">
            <a:avLst/>
          </a:prstGeom>
        </p:spPr>
        <p:txBody>
          <a:bodyPr wrap="square">
            <a:spAutoFit/>
          </a:bodyPr>
          <a:lstStyle/>
          <a:p>
            <a:pPr algn="ctr"/>
            <a:r>
              <a:rPr lang="en-US" altLang="en-US" sz="3600" b="1" dirty="0">
                <a:solidFill>
                  <a:srgbClr val="0F69A1"/>
                </a:solidFill>
                <a:latin typeface="Arial" panose="020B0604020202020204" pitchFamily="34" charset="0"/>
                <a:cs typeface="Arial" panose="020B0604020202020204" pitchFamily="34" charset="0"/>
              </a:rPr>
              <a:t>Shows “How to” Videos</a:t>
            </a:r>
            <a:endParaRPr lang="en-US" sz="3600" dirty="0">
              <a:solidFill>
                <a:srgbClr val="0F69A1"/>
              </a:solidFill>
            </a:endParaRPr>
          </a:p>
        </p:txBody>
      </p:sp>
    </p:spTree>
    <p:extLst>
      <p:ext uri="{BB962C8B-B14F-4D97-AF65-F5344CB8AC3E}">
        <p14:creationId xmlns:p14="http://schemas.microsoft.com/office/powerpoint/2010/main" val="350182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67FDB777-0E35-5448-9BC3-47BC32209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32" y="1119067"/>
            <a:ext cx="2041426" cy="1376483"/>
          </a:xfrm>
          <a:prstGeom prst="rect">
            <a:avLst/>
          </a:prstGeom>
        </p:spPr>
      </p:pic>
      <p:sp>
        <p:nvSpPr>
          <p:cNvPr id="2" name="Title 1">
            <a:extLst>
              <a:ext uri="{FF2B5EF4-FFF2-40B4-BE49-F238E27FC236}">
                <a16:creationId xmlns:a16="http://schemas.microsoft.com/office/drawing/2014/main" id="{81B21B2E-7D35-0842-BD2D-85A4CD8AB042}"/>
              </a:ext>
            </a:extLst>
          </p:cNvPr>
          <p:cNvSpPr txBox="1">
            <a:spLocks/>
          </p:cNvSpPr>
          <p:nvPr/>
        </p:nvSpPr>
        <p:spPr>
          <a:xfrm>
            <a:off x="0" y="0"/>
            <a:ext cx="91440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000" b="1" kern="0" dirty="0">
                <a:solidFill>
                  <a:srgbClr val="0F69A1"/>
                </a:solidFill>
              </a:rPr>
              <a:t>Integrates Easy-to-read Legal ADs for </a:t>
            </a:r>
            <a:r>
              <a:rPr lang="en-US" sz="3000" b="1" kern="0" dirty="0">
                <a:solidFill>
                  <a:srgbClr val="FF0000"/>
                </a:solidFill>
              </a:rPr>
              <a:t>all</a:t>
            </a:r>
            <a:r>
              <a:rPr lang="en-US" sz="3000" b="1" kern="0" dirty="0">
                <a:solidFill>
                  <a:srgbClr val="0F69A1"/>
                </a:solidFill>
              </a:rPr>
              <a:t> US states in English &amp; Spanish and 13+ in Chinese</a:t>
            </a:r>
          </a:p>
        </p:txBody>
      </p:sp>
      <p:pic>
        <p:nvPicPr>
          <p:cNvPr id="4" name="Picture 3" descr="A screenshot of a cell phone&#10;&#10;Description automatically generated">
            <a:extLst>
              <a:ext uri="{FF2B5EF4-FFF2-40B4-BE49-F238E27FC236}">
                <a16:creationId xmlns:a16="http://schemas.microsoft.com/office/drawing/2014/main" id="{8161E071-7545-044B-A01A-7ADE6DC6B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8668" y="1498915"/>
            <a:ext cx="2091089" cy="2694040"/>
          </a:xfrm>
          <a:prstGeom prst="rect">
            <a:avLst/>
          </a:prstGeom>
          <a:ln w="25400">
            <a:solidFill>
              <a:srgbClr val="0070C0"/>
            </a:solidFill>
          </a:ln>
        </p:spPr>
      </p:pic>
      <p:pic>
        <p:nvPicPr>
          <p:cNvPr id="5" name="Picture 4" descr="Graphical user interface, text, application, email&#10;&#10;Description automatically generated">
            <a:extLst>
              <a:ext uri="{FF2B5EF4-FFF2-40B4-BE49-F238E27FC236}">
                <a16:creationId xmlns:a16="http://schemas.microsoft.com/office/drawing/2014/main" id="{B343C05E-9484-1340-A972-4CF774DA610A}"/>
              </a:ext>
            </a:extLst>
          </p:cNvPr>
          <p:cNvPicPr>
            <a:picLocks noChangeAspect="1"/>
          </p:cNvPicPr>
          <p:nvPr/>
        </p:nvPicPr>
        <p:blipFill>
          <a:blip r:embed="rId5"/>
          <a:stretch>
            <a:fillRect/>
          </a:stretch>
        </p:blipFill>
        <p:spPr>
          <a:xfrm>
            <a:off x="4600594" y="1498915"/>
            <a:ext cx="2074897" cy="2694040"/>
          </a:xfrm>
          <a:prstGeom prst="rect">
            <a:avLst/>
          </a:prstGeom>
          <a:ln w="25400">
            <a:solidFill>
              <a:srgbClr val="0070C0"/>
            </a:solidFill>
          </a:ln>
        </p:spPr>
      </p:pic>
      <p:pic>
        <p:nvPicPr>
          <p:cNvPr id="6" name="Picture 5" descr="Graphical user interface, text, application&#10;&#10;Description automatically generated">
            <a:extLst>
              <a:ext uri="{FF2B5EF4-FFF2-40B4-BE49-F238E27FC236}">
                <a16:creationId xmlns:a16="http://schemas.microsoft.com/office/drawing/2014/main" id="{2EBAD569-8883-1C46-9601-49C41BB9ED20}"/>
              </a:ext>
            </a:extLst>
          </p:cNvPr>
          <p:cNvPicPr>
            <a:picLocks noChangeAspect="1"/>
          </p:cNvPicPr>
          <p:nvPr/>
        </p:nvPicPr>
        <p:blipFill>
          <a:blip r:embed="rId6"/>
          <a:stretch>
            <a:fillRect/>
          </a:stretch>
        </p:blipFill>
        <p:spPr>
          <a:xfrm>
            <a:off x="6886328" y="1498915"/>
            <a:ext cx="2071156" cy="2694040"/>
          </a:xfrm>
          <a:prstGeom prst="rect">
            <a:avLst/>
          </a:prstGeom>
          <a:ln w="25400">
            <a:solidFill>
              <a:srgbClr val="0070C0"/>
            </a:solidFill>
          </a:ln>
        </p:spPr>
      </p:pic>
    </p:spTree>
    <p:extLst>
      <p:ext uri="{BB962C8B-B14F-4D97-AF65-F5344CB8AC3E}">
        <p14:creationId xmlns:p14="http://schemas.microsoft.com/office/powerpoint/2010/main" val="167893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E4A119D-4009-5343-86C7-4CD163E3130A}"/>
              </a:ext>
            </a:extLst>
          </p:cNvPr>
          <p:cNvSpPr txBox="1">
            <a:spLocks noChangeArrowheads="1"/>
          </p:cNvSpPr>
          <p:nvPr/>
        </p:nvSpPr>
        <p:spPr bwMode="auto">
          <a:xfrm>
            <a:off x="-76200" y="800100"/>
            <a:ext cx="9296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128"/>
              </a:defRPr>
            </a:lvl1pPr>
            <a:lvl2pPr marL="742950" indent="-285750">
              <a:defRPr sz="3200">
                <a:solidFill>
                  <a:schemeClr val="tx1"/>
                </a:solidFill>
                <a:latin typeface="Arial" charset="0"/>
                <a:ea typeface="ＭＳ Ｐゴシック" charset="-128"/>
              </a:defRPr>
            </a:lvl2pPr>
            <a:lvl3pPr marL="1143000" indent="-228600">
              <a:defRPr sz="3200">
                <a:solidFill>
                  <a:schemeClr val="tx1"/>
                </a:solidFill>
                <a:latin typeface="Arial" charset="0"/>
                <a:ea typeface="ＭＳ Ｐゴシック" charset="-128"/>
              </a:defRPr>
            </a:lvl3pPr>
            <a:lvl4pPr marL="1600200" indent="-228600">
              <a:defRPr sz="3200">
                <a:solidFill>
                  <a:schemeClr val="tx1"/>
                </a:solidFill>
                <a:latin typeface="Arial" charset="0"/>
                <a:ea typeface="ＭＳ Ｐゴシック" charset="-128"/>
              </a:defRPr>
            </a:lvl4pPr>
            <a:lvl5pPr marL="2057400" indent="-22860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 name="Title 1">
            <a:extLst>
              <a:ext uri="{FF2B5EF4-FFF2-40B4-BE49-F238E27FC236}">
                <a16:creationId xmlns:a16="http://schemas.microsoft.com/office/drawing/2014/main" id="{2557C611-5567-2249-BA58-D0E1DD14FCCF}"/>
              </a:ext>
            </a:extLst>
          </p:cNvPr>
          <p:cNvSpPr>
            <a:spLocks noGrp="1"/>
          </p:cNvSpPr>
          <p:nvPr>
            <p:ph type="title"/>
          </p:nvPr>
        </p:nvSpPr>
        <p:spPr>
          <a:xfrm>
            <a:off x="3313759" y="72596"/>
            <a:ext cx="5611128" cy="857250"/>
          </a:xfrm>
        </p:spPr>
        <p:txBody>
          <a:bodyPr/>
          <a:lstStyle/>
          <a:p>
            <a:r>
              <a:rPr lang="en-US" sz="2500" b="1" dirty="0"/>
              <a:t>Values &amp; Space to write “Why” &amp; other wishes</a:t>
            </a:r>
          </a:p>
        </p:txBody>
      </p:sp>
      <p:pic>
        <p:nvPicPr>
          <p:cNvPr id="5" name="Content Placeholder 4" descr="A screenshot of a cell phone&#10;&#10;Description automatically generated">
            <a:extLst>
              <a:ext uri="{FF2B5EF4-FFF2-40B4-BE49-F238E27FC236}">
                <a16:creationId xmlns:a16="http://schemas.microsoft.com/office/drawing/2014/main" id="{CC8A211B-121E-3B46-99B6-5F2624486B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01171"/>
            <a:ext cx="2926056" cy="3775441"/>
          </a:xfrm>
          <a:noFill/>
          <a:ln>
            <a:solidFill>
              <a:srgbClr val="264DC3"/>
            </a:solidFill>
          </a:ln>
        </p:spPr>
      </p:pic>
      <p:pic>
        <p:nvPicPr>
          <p:cNvPr id="7" name="Picture 6" descr="A screenshot of a social media post&#10;&#10;Description automatically generated">
            <a:extLst>
              <a:ext uri="{FF2B5EF4-FFF2-40B4-BE49-F238E27FC236}">
                <a16:creationId xmlns:a16="http://schemas.microsoft.com/office/drawing/2014/main" id="{AB697567-780C-DB42-98DD-62F50B596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971550"/>
            <a:ext cx="2944670" cy="3831438"/>
          </a:xfrm>
          <a:prstGeom prst="rect">
            <a:avLst/>
          </a:prstGeom>
          <a:ln>
            <a:solidFill>
              <a:srgbClr val="264DC3"/>
            </a:solidFill>
          </a:ln>
        </p:spPr>
      </p:pic>
      <p:pic>
        <p:nvPicPr>
          <p:cNvPr id="9" name="Picture 8" descr="A screenshot of a social media post&#10;&#10;Description automatically generated">
            <a:extLst>
              <a:ext uri="{FF2B5EF4-FFF2-40B4-BE49-F238E27FC236}">
                <a16:creationId xmlns:a16="http://schemas.microsoft.com/office/drawing/2014/main" id="{BB2910BA-1E23-D648-8076-F2592960B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1" y="1331111"/>
            <a:ext cx="2895600" cy="3831439"/>
          </a:xfrm>
          <a:prstGeom prst="rect">
            <a:avLst/>
          </a:prstGeom>
          <a:ln>
            <a:solidFill>
              <a:srgbClr val="264DC3"/>
            </a:solidFill>
          </a:ln>
        </p:spPr>
      </p:pic>
      <p:cxnSp>
        <p:nvCxnSpPr>
          <p:cNvPr id="11" name="Straight Arrow Connector 10">
            <a:extLst>
              <a:ext uri="{FF2B5EF4-FFF2-40B4-BE49-F238E27FC236}">
                <a16:creationId xmlns:a16="http://schemas.microsoft.com/office/drawing/2014/main" id="{2734E5A7-9E4F-3145-8770-9F31C245797D}"/>
              </a:ext>
            </a:extLst>
          </p:cNvPr>
          <p:cNvCxnSpPr>
            <a:cxnSpLocks/>
          </p:cNvCxnSpPr>
          <p:nvPr/>
        </p:nvCxnSpPr>
        <p:spPr>
          <a:xfrm flipV="1">
            <a:off x="1981200" y="3691601"/>
            <a:ext cx="0" cy="6858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B5EFD70-690D-5B41-854D-E555AD43E6D9}"/>
              </a:ext>
            </a:extLst>
          </p:cNvPr>
          <p:cNvCxnSpPr>
            <a:cxnSpLocks/>
          </p:cNvCxnSpPr>
          <p:nvPr/>
        </p:nvCxnSpPr>
        <p:spPr>
          <a:xfrm flipH="1">
            <a:off x="8458200" y="934390"/>
            <a:ext cx="171450" cy="100604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7C579-DB12-6B47-A278-107D0F07E839}"/>
              </a:ext>
            </a:extLst>
          </p:cNvPr>
          <p:cNvCxnSpPr/>
          <p:nvPr/>
        </p:nvCxnSpPr>
        <p:spPr>
          <a:xfrm>
            <a:off x="1460195" y="2190750"/>
            <a:ext cx="11877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8EB7D3-E76D-004F-97F6-227AB03F7AAB}"/>
              </a:ext>
            </a:extLst>
          </p:cNvPr>
          <p:cNvCxnSpPr/>
          <p:nvPr/>
        </p:nvCxnSpPr>
        <p:spPr>
          <a:xfrm>
            <a:off x="4208691" y="2038350"/>
            <a:ext cx="16573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2A93302-3B9F-FA43-8F03-0E29513A6359}"/>
              </a:ext>
            </a:extLst>
          </p:cNvPr>
          <p:cNvCxnSpPr>
            <a:cxnSpLocks/>
          </p:cNvCxnSpPr>
          <p:nvPr/>
        </p:nvCxnSpPr>
        <p:spPr>
          <a:xfrm>
            <a:off x="4343400" y="4400550"/>
            <a:ext cx="12001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81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36BEB-FFF0-BF4E-8AFD-FB1D66D7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603" y="821928"/>
            <a:ext cx="2963883" cy="3560417"/>
          </a:xfrm>
          <a:prstGeom prst="rect">
            <a:avLst/>
          </a:prstGeom>
          <a:ln w="25400">
            <a:solidFill>
              <a:srgbClr val="0070C0"/>
            </a:solidFill>
          </a:ln>
        </p:spPr>
      </p:pic>
      <p:sp>
        <p:nvSpPr>
          <p:cNvPr id="3" name="Title 1">
            <a:extLst>
              <a:ext uri="{FF2B5EF4-FFF2-40B4-BE49-F238E27FC236}">
                <a16:creationId xmlns:a16="http://schemas.microsoft.com/office/drawing/2014/main" id="{35C24529-FF75-2641-AB37-824D38BA63D9}"/>
              </a:ext>
            </a:extLst>
          </p:cNvPr>
          <p:cNvSpPr txBox="1">
            <a:spLocks/>
          </p:cNvSpPr>
          <p:nvPr/>
        </p:nvSpPr>
        <p:spPr bwMode="auto">
          <a:xfrm>
            <a:off x="0" y="0"/>
            <a:ext cx="9182100" cy="7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altLang="en-US" sz="3500" b="1" kern="0" dirty="0">
                <a:solidFill>
                  <a:srgbClr val="0F69A1"/>
                </a:solidFill>
                <a:cs typeface="Arial"/>
              </a:rPr>
              <a:t>Pre-populates Answers to Legal AD forms</a:t>
            </a:r>
          </a:p>
        </p:txBody>
      </p:sp>
      <p:sp>
        <p:nvSpPr>
          <p:cNvPr id="4" name="Content Placeholder 2">
            <a:extLst>
              <a:ext uri="{FF2B5EF4-FFF2-40B4-BE49-F238E27FC236}">
                <a16:creationId xmlns:a16="http://schemas.microsoft.com/office/drawing/2014/main" id="{442F845D-7538-4444-BA17-5069B8248E02}"/>
              </a:ext>
            </a:extLst>
          </p:cNvPr>
          <p:cNvSpPr txBox="1">
            <a:spLocks/>
          </p:cNvSpPr>
          <p:nvPr/>
        </p:nvSpPr>
        <p:spPr>
          <a:xfrm>
            <a:off x="393614" y="821928"/>
            <a:ext cx="4800599" cy="5173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42900" indent="-342900" eaLnBrk="1" fontAlgn="auto" hangingPunct="1">
              <a:buFont typeface="Arial" panose="020B0604020202020204" pitchFamily="34" charset="0"/>
              <a:buChar char="•"/>
            </a:pPr>
            <a:r>
              <a:rPr lang="en-US" altLang="en-US" sz="2200" kern="0" dirty="0">
                <a:solidFill>
                  <a:schemeClr val="tx1"/>
                </a:solidFill>
                <a:ea typeface="ＭＳ Ｐゴシック" charset="-128"/>
              </a:rPr>
              <a:t>Tailored answer automation</a:t>
            </a:r>
          </a:p>
          <a:p>
            <a:pPr marL="285750" indent="-285750" eaLnBrk="1" fontAlgn="auto" hangingPunct="1">
              <a:buFont typeface="Arial" panose="020B0604020202020204" pitchFamily="34" charset="0"/>
              <a:buChar char="•"/>
            </a:pPr>
            <a:endParaRPr lang="en-US" altLang="en-US" sz="2200" kern="0" dirty="0">
              <a:solidFill>
                <a:schemeClr val="tx1"/>
              </a:solidFill>
              <a:ea typeface="ＭＳ Ｐゴシック" charset="-128"/>
            </a:endParaRPr>
          </a:p>
          <a:p>
            <a:pPr marL="285750" indent="-285750" eaLnBrk="1" fontAlgn="auto" hangingPunct="1">
              <a:buFont typeface="Arial" panose="020B0604020202020204" pitchFamily="34" charset="0"/>
              <a:buChar char="•"/>
            </a:pPr>
            <a:endParaRPr lang="en-US" altLang="en-US" sz="2200" kern="0" dirty="0">
              <a:solidFill>
                <a:schemeClr val="tx1"/>
              </a:solidFill>
              <a:ea typeface="ＭＳ Ｐゴシック" charset="-128"/>
            </a:endParaRPr>
          </a:p>
          <a:p>
            <a:pPr marL="342900" indent="-342900" eaLnBrk="1" fontAlgn="auto" hangingPunct="1">
              <a:buFont typeface="Arial" panose="020B0604020202020204" pitchFamily="34" charset="0"/>
              <a:buChar char="•"/>
            </a:pPr>
            <a:endParaRPr lang="en-US" altLang="en-US" sz="2200" kern="0" dirty="0">
              <a:solidFill>
                <a:schemeClr val="tx1"/>
              </a:solidFill>
              <a:ea typeface="ＭＳ Ｐゴシック" charset="-128"/>
            </a:endParaRPr>
          </a:p>
          <a:p>
            <a:pPr marL="171450" indent="-171450" eaLnBrk="1" fontAlgn="auto" hangingPunct="1">
              <a:buFont typeface="Arial" panose="020B0604020202020204" pitchFamily="34" charset="0"/>
              <a:buChar char="•"/>
            </a:pPr>
            <a:endParaRPr lang="en-US" altLang="en-US" sz="2200" kern="0" dirty="0">
              <a:solidFill>
                <a:schemeClr val="tx1"/>
              </a:solidFill>
              <a:ea typeface="ＭＳ Ｐゴシック" charset="-128"/>
            </a:endParaRPr>
          </a:p>
        </p:txBody>
      </p:sp>
      <p:pic>
        <p:nvPicPr>
          <p:cNvPr id="6" name="Picture 5">
            <a:extLst>
              <a:ext uri="{FF2B5EF4-FFF2-40B4-BE49-F238E27FC236}">
                <a16:creationId xmlns:a16="http://schemas.microsoft.com/office/drawing/2014/main" id="{593D8144-27E6-D140-A824-8DAEB656D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 y="1480478"/>
            <a:ext cx="3972729" cy="2872657"/>
          </a:xfrm>
          <a:prstGeom prst="rect">
            <a:avLst/>
          </a:prstGeom>
          <a:ln w="25400">
            <a:solidFill>
              <a:srgbClr val="0F69A1"/>
            </a:solidFill>
          </a:ln>
        </p:spPr>
      </p:pic>
      <p:cxnSp>
        <p:nvCxnSpPr>
          <p:cNvPr id="7" name="Straight Arrow Connector 6">
            <a:extLst>
              <a:ext uri="{FF2B5EF4-FFF2-40B4-BE49-F238E27FC236}">
                <a16:creationId xmlns:a16="http://schemas.microsoft.com/office/drawing/2014/main" id="{A77865B6-C5AE-E145-B168-3469C21BA933}"/>
              </a:ext>
            </a:extLst>
          </p:cNvPr>
          <p:cNvCxnSpPr>
            <a:cxnSpLocks/>
          </p:cNvCxnSpPr>
          <p:nvPr/>
        </p:nvCxnSpPr>
        <p:spPr>
          <a:xfrm flipH="1">
            <a:off x="4495800" y="3181350"/>
            <a:ext cx="1055932" cy="0"/>
          </a:xfrm>
          <a:prstGeom prst="straightConnector1">
            <a:avLst/>
          </a:prstGeom>
          <a:ln w="698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696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CB93-72A1-8846-8EED-1AD03FA0450E}"/>
              </a:ext>
            </a:extLst>
          </p:cNvPr>
          <p:cNvSpPr txBox="1">
            <a:spLocks/>
          </p:cNvSpPr>
          <p:nvPr/>
        </p:nvSpPr>
        <p:spPr bwMode="auto">
          <a:xfrm>
            <a:off x="-37123" y="0"/>
            <a:ext cx="9172575" cy="73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altLang="en-US" sz="3600" b="1" kern="0" dirty="0">
                <a:solidFill>
                  <a:srgbClr val="0F69A1"/>
                </a:solidFill>
                <a:cs typeface="Arial"/>
              </a:rPr>
              <a:t>Guides People in AD Completion</a:t>
            </a:r>
          </a:p>
        </p:txBody>
      </p:sp>
      <p:sp>
        <p:nvSpPr>
          <p:cNvPr id="3" name="Content Placeholder 2">
            <a:extLst>
              <a:ext uri="{FF2B5EF4-FFF2-40B4-BE49-F238E27FC236}">
                <a16:creationId xmlns:a16="http://schemas.microsoft.com/office/drawing/2014/main" id="{45D1739C-4204-5649-836E-A32F6CA7E5BC}"/>
              </a:ext>
            </a:extLst>
          </p:cNvPr>
          <p:cNvSpPr txBox="1">
            <a:spLocks/>
          </p:cNvSpPr>
          <p:nvPr/>
        </p:nvSpPr>
        <p:spPr>
          <a:xfrm>
            <a:off x="609601" y="736689"/>
            <a:ext cx="8094598"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42900" indent="-342900" eaLnBrk="1" fontAlgn="auto" hangingPunct="1">
              <a:buFont typeface="Arial" panose="020B0604020202020204" pitchFamily="34" charset="0"/>
              <a:buChar char="•"/>
            </a:pPr>
            <a:r>
              <a:rPr lang="en-US" altLang="en-US" sz="2200" kern="0" dirty="0">
                <a:solidFill>
                  <a:schemeClr val="tx1"/>
                </a:solidFill>
                <a:ea typeface="ＭＳ Ｐゴシック" charset="-128"/>
              </a:rPr>
              <a:t>Additional information and videos available if needed</a:t>
            </a:r>
          </a:p>
          <a:p>
            <a:pPr eaLnBrk="1" fontAlgn="auto" hangingPunct="1"/>
            <a:endParaRPr lang="en-US" altLang="en-US" sz="1500" kern="0" dirty="0">
              <a:solidFill>
                <a:schemeClr val="tx1"/>
              </a:solidFill>
              <a:ea typeface="ＭＳ Ｐゴシック" charset="-128"/>
            </a:endParaRPr>
          </a:p>
          <a:p>
            <a:pPr eaLnBrk="1" fontAlgn="auto" hangingPunct="1"/>
            <a:endParaRPr lang="en-US" altLang="en-US" sz="1500" kern="0" dirty="0">
              <a:solidFill>
                <a:schemeClr val="tx1"/>
              </a:solidFill>
              <a:ea typeface="ＭＳ Ｐゴシック" charset="-128"/>
            </a:endParaRPr>
          </a:p>
          <a:p>
            <a:pPr eaLnBrk="1" fontAlgn="auto" hangingPunct="1"/>
            <a:endParaRPr lang="en-US" altLang="en-US" sz="1500" kern="0" dirty="0">
              <a:solidFill>
                <a:schemeClr val="tx1"/>
              </a:solidFill>
              <a:ea typeface="ＭＳ Ｐゴシック" charset="-128"/>
            </a:endParaRPr>
          </a:p>
          <a:p>
            <a:pPr eaLnBrk="1" fontAlgn="auto" hangingPunct="1">
              <a:buFontTx/>
              <a:buNone/>
            </a:pPr>
            <a:endParaRPr lang="en-US" altLang="en-US" sz="2100" kern="0" dirty="0">
              <a:solidFill>
                <a:schemeClr val="tx1"/>
              </a:solidFill>
              <a:ea typeface="ＭＳ Ｐゴシック" charset="-128"/>
            </a:endParaRPr>
          </a:p>
          <a:p>
            <a:pPr eaLnBrk="1" fontAlgn="auto" hangingPunct="1"/>
            <a:endParaRPr lang="en-US" altLang="en-US" kern="0" dirty="0">
              <a:solidFill>
                <a:schemeClr val="tx1"/>
              </a:solidFill>
              <a:ea typeface="ＭＳ Ｐゴシック" charset="-128"/>
            </a:endParaRPr>
          </a:p>
        </p:txBody>
      </p:sp>
      <p:pic>
        <p:nvPicPr>
          <p:cNvPr id="4" name="Picture 3">
            <a:extLst>
              <a:ext uri="{FF2B5EF4-FFF2-40B4-BE49-F238E27FC236}">
                <a16:creationId xmlns:a16="http://schemas.microsoft.com/office/drawing/2014/main" id="{87C3F707-0A21-094A-9507-9FDFFAF4B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95" y="1345370"/>
            <a:ext cx="3701505" cy="2984287"/>
          </a:xfrm>
          <a:prstGeom prst="rect">
            <a:avLst/>
          </a:prstGeom>
          <a:ln w="25400">
            <a:solidFill>
              <a:srgbClr val="0070C0"/>
            </a:solidFill>
          </a:ln>
        </p:spPr>
      </p:pic>
      <p:pic>
        <p:nvPicPr>
          <p:cNvPr id="6" name="Picture 5">
            <a:extLst>
              <a:ext uri="{FF2B5EF4-FFF2-40B4-BE49-F238E27FC236}">
                <a16:creationId xmlns:a16="http://schemas.microsoft.com/office/drawing/2014/main" id="{3EEBBCDC-1EAD-704E-AB82-8DF12F80D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345370"/>
            <a:ext cx="3751198" cy="2984287"/>
          </a:xfrm>
          <a:prstGeom prst="rect">
            <a:avLst/>
          </a:prstGeom>
          <a:ln w="25400">
            <a:solidFill>
              <a:srgbClr val="0070C0"/>
            </a:solidFill>
          </a:ln>
        </p:spPr>
      </p:pic>
      <p:cxnSp>
        <p:nvCxnSpPr>
          <p:cNvPr id="5" name="Straight Arrow Connector 4">
            <a:extLst>
              <a:ext uri="{FF2B5EF4-FFF2-40B4-BE49-F238E27FC236}">
                <a16:creationId xmlns:a16="http://schemas.microsoft.com/office/drawing/2014/main" id="{F2014576-9258-FA4F-A47F-BAA986E0EF7B}"/>
              </a:ext>
            </a:extLst>
          </p:cNvPr>
          <p:cNvCxnSpPr>
            <a:cxnSpLocks/>
          </p:cNvCxnSpPr>
          <p:nvPr/>
        </p:nvCxnSpPr>
        <p:spPr>
          <a:xfrm flipH="1">
            <a:off x="4419600" y="2790266"/>
            <a:ext cx="533400" cy="491814"/>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5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7BA3C-E5EC-3B44-A2EA-BABE22C85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9676" y="2022840"/>
            <a:ext cx="2732588" cy="2366190"/>
          </a:xfrm>
          <a:prstGeom prst="rect">
            <a:avLst/>
          </a:prstGeom>
        </p:spPr>
      </p:pic>
      <p:sp>
        <p:nvSpPr>
          <p:cNvPr id="7" name="TextBox 6">
            <a:extLst>
              <a:ext uri="{FF2B5EF4-FFF2-40B4-BE49-F238E27FC236}">
                <a16:creationId xmlns:a16="http://schemas.microsoft.com/office/drawing/2014/main" id="{08FE63A0-6C83-0541-993A-33B9799D1568}"/>
              </a:ext>
            </a:extLst>
          </p:cNvPr>
          <p:cNvSpPr txBox="1"/>
          <p:nvPr/>
        </p:nvSpPr>
        <p:spPr>
          <a:xfrm>
            <a:off x="0" y="152951"/>
            <a:ext cx="9144000" cy="1446550"/>
          </a:xfrm>
          <a:prstGeom prst="rect">
            <a:avLst/>
          </a:prstGeom>
          <a:noFill/>
        </p:spPr>
        <p:txBody>
          <a:bodyPr wrap="square" rtlCol="0">
            <a:spAutoFit/>
          </a:bodyPr>
          <a:lstStyle/>
          <a:p>
            <a:pPr algn="ctr" defTabSz="685800" eaLnBrk="1" fontAlgn="auto" hangingPunct="1">
              <a:spcBef>
                <a:spcPts val="0"/>
              </a:spcBef>
              <a:spcAft>
                <a:spcPts val="0"/>
              </a:spcAft>
              <a:buClr>
                <a:srgbClr val="000000"/>
              </a:buClr>
            </a:pPr>
            <a:r>
              <a:rPr lang="en-US" sz="3400" b="1" kern="0" dirty="0">
                <a:solidFill>
                  <a:srgbClr val="0F69A1"/>
                </a:solidFill>
                <a:latin typeface="Arial"/>
                <a:cs typeface="Arial"/>
                <a:sym typeface="Arial"/>
              </a:rPr>
              <a:t>Makes ACP Easier on Patients &amp; Clinicians</a:t>
            </a:r>
          </a:p>
          <a:p>
            <a:pPr algn="ctr" defTabSz="685800" eaLnBrk="1" fontAlgn="auto" hangingPunct="1">
              <a:spcBef>
                <a:spcPts val="0"/>
              </a:spcBef>
              <a:spcAft>
                <a:spcPts val="0"/>
              </a:spcAft>
              <a:buClr>
                <a:srgbClr val="000000"/>
              </a:buClr>
            </a:pPr>
            <a:endParaRPr lang="en-US" sz="2000" b="1" kern="0" dirty="0">
              <a:solidFill>
                <a:srgbClr val="0F69A1"/>
              </a:solidFill>
              <a:latin typeface="Arial"/>
              <a:cs typeface="Arial"/>
              <a:sym typeface="Wingdings" pitchFamily="2" charset="2"/>
            </a:endParaRPr>
          </a:p>
          <a:p>
            <a:pPr algn="ctr" defTabSz="685800" eaLnBrk="1" fontAlgn="auto" hangingPunct="1">
              <a:spcBef>
                <a:spcPts val="0"/>
              </a:spcBef>
              <a:spcAft>
                <a:spcPts val="0"/>
              </a:spcAft>
              <a:buClr>
                <a:srgbClr val="000000"/>
              </a:buClr>
            </a:pPr>
            <a:r>
              <a:rPr lang="en-US" sz="3400" b="1" kern="0" dirty="0">
                <a:solidFill>
                  <a:srgbClr val="0F69A1"/>
                </a:solidFill>
                <a:latin typeface="Arial"/>
                <a:cs typeface="Arial"/>
                <a:sym typeface="Wingdings" pitchFamily="2" charset="2"/>
              </a:rPr>
              <a:t>Proven Outcomes in Randomized Trials</a:t>
            </a:r>
            <a:endParaRPr lang="en-US" sz="3400" b="1" kern="0" dirty="0">
              <a:solidFill>
                <a:srgbClr val="0F69A1"/>
              </a:solidFill>
              <a:latin typeface="Arial"/>
              <a:cs typeface="Arial"/>
              <a:sym typeface="Arial"/>
            </a:endParaRPr>
          </a:p>
        </p:txBody>
      </p:sp>
      <p:pic>
        <p:nvPicPr>
          <p:cNvPr id="6" name="Picture 5">
            <a:extLst>
              <a:ext uri="{FF2B5EF4-FFF2-40B4-BE49-F238E27FC236}">
                <a16:creationId xmlns:a16="http://schemas.microsoft.com/office/drawing/2014/main" id="{1803F3DA-2C7B-0A4E-A31A-B4B5193C19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4524" r="29579"/>
          <a:stretch/>
        </p:blipFill>
        <p:spPr>
          <a:xfrm>
            <a:off x="1281736" y="2022840"/>
            <a:ext cx="2976466" cy="2366190"/>
          </a:xfrm>
          <a:prstGeom prst="rect">
            <a:avLst/>
          </a:prstGeom>
        </p:spPr>
      </p:pic>
    </p:spTree>
    <p:extLst>
      <p:ext uri="{BB962C8B-B14F-4D97-AF65-F5344CB8AC3E}">
        <p14:creationId xmlns:p14="http://schemas.microsoft.com/office/powerpoint/2010/main" val="45377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A30D1A-3306-8F49-BCA6-D7DA51BCA993}"/>
              </a:ext>
            </a:extLst>
          </p:cNvPr>
          <p:cNvSpPr txBox="1"/>
          <p:nvPr/>
        </p:nvSpPr>
        <p:spPr>
          <a:xfrm>
            <a:off x="0" y="130261"/>
            <a:ext cx="9067799" cy="8925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RCTs: 1400 English/Spanish-speaking Older Adults: </a:t>
            </a:r>
            <a:r>
              <a:rPr kumimoji="0" lang="en-US" altLang="en-US" sz="2600" b="1" i="0" u="none" strike="noStrike" kern="1200" cap="none" spc="0" normalizeH="0" baseline="0" noProof="0" dirty="0" err="1">
                <a:ln>
                  <a:noFill/>
                </a:ln>
                <a:solidFill>
                  <a:srgbClr val="000000"/>
                </a:solidFill>
                <a:effectLst/>
                <a:uLnTx/>
                <a:uFillTx/>
                <a:latin typeface="Arial" panose="020B0604020202020204" pitchFamily="34" charset="0"/>
                <a:ea typeface="MS PGothic" charset="-128"/>
                <a:cs typeface="Arial" panose="020B0604020202020204" pitchFamily="34" charset="0"/>
              </a:rPr>
              <a:t>Patient-facing</a:t>
            </a:r>
            <a:r>
              <a:rPr kumimoji="0" lang="en-US" altLang="en-US" sz="2600" b="1" i="0" u="none" strike="noStrike" kern="1200" cap="none" spc="0" normalizeH="0" baseline="0" noProof="0" dirty="0" err="1">
                <a:ln>
                  <a:noFill/>
                </a:ln>
                <a:solidFill>
                  <a:srgbClr val="000000"/>
                </a:solidFill>
                <a:effectLst/>
                <a:uLnTx/>
                <a:uFillTx/>
                <a:latin typeface="Arial" panose="020B0604020202020204" pitchFamily="34" charset="0"/>
                <a:ea typeface="MS PGothic" charset="-128"/>
                <a:cs typeface="Arial" panose="020B0604020202020204" pitchFamily="34" charset="0"/>
                <a:sym typeface="Wingdings" pitchFamily="2" charset="2"/>
              </a:rPr>
              <a:t></a:t>
            </a:r>
            <a:r>
              <a:rPr kumimoji="0" lang="en-US" altLang="en-US" sz="2600" b="1" i="0" u="none" strike="noStrike" kern="0" cap="none" spc="0" normalizeH="0" baseline="0" noProof="0" dirty="0" err="1">
                <a:ln>
                  <a:noFill/>
                </a:ln>
                <a:solidFill>
                  <a:srgbClr val="0F69A1"/>
                </a:solidFill>
                <a:effectLst/>
                <a:uLnTx/>
                <a:uFillTx/>
                <a:latin typeface="Arial"/>
                <a:ea typeface="ヒラギノ角ゴ Pro W3" charset="-128"/>
                <a:cs typeface="Arial"/>
              </a:rPr>
              <a:t>Primes</a:t>
            </a:r>
            <a:r>
              <a:rPr kumimoji="0" lang="en-US" altLang="en-US" sz="2600" b="1" i="0" u="none" strike="noStrike" kern="0" cap="none" spc="0" normalizeH="0" baseline="0" noProof="0" dirty="0">
                <a:ln>
                  <a:noFill/>
                </a:ln>
                <a:solidFill>
                  <a:srgbClr val="0F69A1"/>
                </a:solidFill>
                <a:effectLst/>
                <a:uLnTx/>
                <a:uFillTx/>
                <a:latin typeface="Arial"/>
                <a:ea typeface="ヒラギノ角ゴ Pro W3" charset="-128"/>
                <a:cs typeface="Arial"/>
              </a:rPr>
              <a:t> Patients, Decreases Disparities</a:t>
            </a:r>
            <a:endParaRPr kumimoji="0" lang="en-US" sz="2600" b="1" i="0" u="none" strike="noStrike" kern="0" cap="none" spc="0" normalizeH="0" baseline="0" noProof="0" dirty="0">
              <a:ln>
                <a:noFill/>
              </a:ln>
              <a:solidFill>
                <a:srgbClr val="0F69A1"/>
              </a:solidFill>
              <a:effectLst/>
              <a:uLnTx/>
              <a:uFillTx/>
              <a:latin typeface="Arial"/>
              <a:ea typeface="ヒラギノ角ゴ Pro W3" charset="-128"/>
              <a:cs typeface="Arial"/>
              <a:sym typeface="Arial"/>
            </a:endParaRPr>
          </a:p>
        </p:txBody>
      </p:sp>
      <p:pic>
        <p:nvPicPr>
          <p:cNvPr id="10" name="Picture 9" descr="A screenshot of a cell phone&#10;&#10;Description automatically generated">
            <a:extLst>
              <a:ext uri="{FF2B5EF4-FFF2-40B4-BE49-F238E27FC236}">
                <a16:creationId xmlns:a16="http://schemas.microsoft.com/office/drawing/2014/main" id="{4ED7C8E9-C6C8-3544-8469-3B8150C16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334"/>
          <a:stretch/>
        </p:blipFill>
        <p:spPr>
          <a:xfrm>
            <a:off x="362142" y="1314720"/>
            <a:ext cx="4057458" cy="1866630"/>
          </a:xfrm>
          <a:prstGeom prst="rect">
            <a:avLst/>
          </a:prstGeom>
          <a:ln>
            <a:solidFill>
              <a:srgbClr val="0070C0"/>
            </a:solidFill>
          </a:ln>
        </p:spPr>
      </p:pic>
      <p:pic>
        <p:nvPicPr>
          <p:cNvPr id="11" name="Picture 10" descr="A screenshot of a cell phone&#10;&#10;Description automatically generated">
            <a:extLst>
              <a:ext uri="{FF2B5EF4-FFF2-40B4-BE49-F238E27FC236}">
                <a16:creationId xmlns:a16="http://schemas.microsoft.com/office/drawing/2014/main" id="{37AD8C1D-4589-4842-B53E-88A2000EC4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334"/>
          <a:stretch/>
        </p:blipFill>
        <p:spPr>
          <a:xfrm>
            <a:off x="4724400" y="1314720"/>
            <a:ext cx="4057458" cy="1866630"/>
          </a:xfrm>
          <a:prstGeom prst="rect">
            <a:avLst/>
          </a:prstGeom>
          <a:ln>
            <a:solidFill>
              <a:srgbClr val="0070C0"/>
            </a:solidFill>
          </a:ln>
        </p:spPr>
      </p:pic>
      <p:sp>
        <p:nvSpPr>
          <p:cNvPr id="2" name="TextBox 1">
            <a:extLst>
              <a:ext uri="{FF2B5EF4-FFF2-40B4-BE49-F238E27FC236}">
                <a16:creationId xmlns:a16="http://schemas.microsoft.com/office/drawing/2014/main" id="{C967EA41-9408-9840-AEDF-34EBDECB9BF7}"/>
              </a:ext>
            </a:extLst>
          </p:cNvPr>
          <p:cNvSpPr txBox="1"/>
          <p:nvPr/>
        </p:nvSpPr>
        <p:spPr>
          <a:xfrm>
            <a:off x="1493379" y="3373012"/>
            <a:ext cx="82296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ヒラギノ角ゴ Pro W3" charset="-128"/>
                <a:cs typeface="+mn-cs"/>
              </a:rPr>
              <a:t>Directly observed visits: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ヒラギノ角ゴ Pro W3" charset="-128"/>
                <a:cs typeface="+mn-cs"/>
              </a:rPr>
              <a:t>~50% greater patient empowerment, clinician responsiveness</a:t>
            </a:r>
          </a:p>
        </p:txBody>
      </p:sp>
      <p:pic>
        <p:nvPicPr>
          <p:cNvPr id="14" name="Picture 13" descr="Icon&#10;&#10;Description automatically generated">
            <a:extLst>
              <a:ext uri="{FF2B5EF4-FFF2-40B4-BE49-F238E27FC236}">
                <a16:creationId xmlns:a16="http://schemas.microsoft.com/office/drawing/2014/main" id="{812E599F-CF3C-584E-B806-D91CE32EF817}"/>
              </a:ext>
            </a:extLst>
          </p:cNvPr>
          <p:cNvPicPr>
            <a:picLocks noChangeAspect="1"/>
          </p:cNvPicPr>
          <p:nvPr/>
        </p:nvPicPr>
        <p:blipFill>
          <a:blip r:embed="rId5"/>
          <a:stretch>
            <a:fillRect/>
          </a:stretch>
        </p:blipFill>
        <p:spPr>
          <a:xfrm>
            <a:off x="217207" y="3500559"/>
            <a:ext cx="1306794" cy="849279"/>
          </a:xfrm>
          <a:prstGeom prst="rect">
            <a:avLst/>
          </a:prstGeom>
        </p:spPr>
      </p:pic>
      <p:sp>
        <p:nvSpPr>
          <p:cNvPr id="4" name="TextBox 3">
            <a:extLst>
              <a:ext uri="{FF2B5EF4-FFF2-40B4-BE49-F238E27FC236}">
                <a16:creationId xmlns:a16="http://schemas.microsoft.com/office/drawing/2014/main" id="{2076C671-24BD-C942-91B0-AEB455203B0B}"/>
              </a:ext>
            </a:extLst>
          </p:cNvPr>
          <p:cNvSpPr txBox="1"/>
          <p:nvPr/>
        </p:nvSpPr>
        <p:spPr>
          <a:xfrm>
            <a:off x="2873828" y="4705350"/>
            <a:ext cx="627017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charset="0"/>
                <a:ea typeface="ヒラギノ角ゴ Pro W3" charset="-128"/>
                <a:cs typeface="+mn-cs"/>
              </a:rPr>
              <a:t>Sudore</a:t>
            </a:r>
            <a:r>
              <a:rPr kumimoji="0" lang="en-US" sz="1000" b="0" i="0" u="none" strike="noStrike" kern="1200" cap="none" spc="0" normalizeH="0" baseline="0" noProof="0" dirty="0">
                <a:ln>
                  <a:noFill/>
                </a:ln>
                <a:solidFill>
                  <a:srgbClr val="000000"/>
                </a:solidFill>
                <a:effectLst/>
                <a:uLnTx/>
                <a:uFillTx/>
                <a:latin typeface="Arial" charset="0"/>
                <a:ea typeface="ヒラギノ角ゴ Pro W3" charset="-128"/>
                <a:cs typeface="+mn-cs"/>
              </a:rPr>
              <a:t> et al. JAMA IM 2017; </a:t>
            </a:r>
            <a:r>
              <a:rPr kumimoji="0" lang="en-US" sz="1000" b="0" i="0" u="none" strike="noStrike" kern="1200" cap="none" spc="0" normalizeH="0" baseline="0" noProof="0" dirty="0" err="1">
                <a:ln>
                  <a:noFill/>
                </a:ln>
                <a:solidFill>
                  <a:srgbClr val="000000"/>
                </a:solidFill>
                <a:effectLst/>
                <a:uLnTx/>
                <a:uFillTx/>
                <a:latin typeface="Arial" charset="0"/>
                <a:ea typeface="ヒラギノ角ゴ Pro W3" charset="-128"/>
                <a:cs typeface="+mn-cs"/>
              </a:rPr>
              <a:t>Sudore</a:t>
            </a:r>
            <a:r>
              <a:rPr kumimoji="0" lang="en-US" sz="1000" b="0" i="0" u="none" strike="noStrike" kern="1200" cap="none" spc="0" normalizeH="0" baseline="0" noProof="0" dirty="0">
                <a:ln>
                  <a:noFill/>
                </a:ln>
                <a:solidFill>
                  <a:srgbClr val="000000"/>
                </a:solidFill>
                <a:effectLst/>
                <a:uLnTx/>
                <a:uFillTx/>
                <a:latin typeface="Arial" charset="0"/>
                <a:ea typeface="ヒラギノ角ゴ Pro W3" charset="-128"/>
                <a:cs typeface="+mn-cs"/>
              </a:rPr>
              <a:t> et al. JAMA IM 2018; Freytag et al. JAGS 2020; Nouri et al. JAGS 2021; </a:t>
            </a:r>
            <a:r>
              <a:rPr kumimoji="0" lang="en-US" sz="1000" b="0" i="0" u="none" strike="noStrike" kern="1200" cap="none" spc="0" normalizeH="0" baseline="0" noProof="0" dirty="0" err="1">
                <a:ln>
                  <a:noFill/>
                </a:ln>
                <a:solidFill>
                  <a:srgbClr val="000000"/>
                </a:solidFill>
                <a:effectLst/>
                <a:uLnTx/>
                <a:uFillTx/>
                <a:latin typeface="Arial" charset="0"/>
                <a:ea typeface="ヒラギノ角ゴ Pro W3" charset="-128"/>
                <a:cs typeface="+mn-cs"/>
              </a:rPr>
              <a:t>Rennels</a:t>
            </a:r>
            <a:r>
              <a:rPr kumimoji="0" lang="en-US" sz="1000" b="0" i="0" u="none" strike="noStrike" kern="1200" cap="none" spc="0" normalizeH="0" baseline="0" noProof="0" dirty="0">
                <a:ln>
                  <a:noFill/>
                </a:ln>
                <a:solidFill>
                  <a:srgbClr val="000000"/>
                </a:solidFill>
                <a:effectLst/>
                <a:uLnTx/>
                <a:uFillTx/>
                <a:latin typeface="Arial" charset="0"/>
                <a:ea typeface="ヒラギノ角ゴ Pro W3" charset="-128"/>
                <a:cs typeface="+mn-cs"/>
              </a:rPr>
              <a:t> et al. JAGS 2023</a:t>
            </a:r>
          </a:p>
        </p:txBody>
      </p:sp>
      <p:sp>
        <p:nvSpPr>
          <p:cNvPr id="3" name="TextBox 2">
            <a:extLst>
              <a:ext uri="{FF2B5EF4-FFF2-40B4-BE49-F238E27FC236}">
                <a16:creationId xmlns:a16="http://schemas.microsoft.com/office/drawing/2014/main" id="{6F00B877-5D92-2733-44FB-D595275DCE90}"/>
              </a:ext>
            </a:extLst>
          </p:cNvPr>
          <p:cNvSpPr txBox="1"/>
          <p:nvPr/>
        </p:nvSpPr>
        <p:spPr>
          <a:xfrm>
            <a:off x="1520733" y="4080898"/>
            <a:ext cx="754706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charset="-128"/>
                <a:cs typeface="+mn-cs"/>
              </a:rPr>
              <a:t>~50% increased real-time goal concordant care: 33% </a:t>
            </a:r>
            <a:r>
              <a:rPr kumimoji="0" lang="en-US" sz="2000" b="0" i="0" u="none" strike="noStrike" kern="1200" cap="none" spc="0" normalizeH="0" baseline="0" noProof="0" dirty="0">
                <a:ln>
                  <a:noFill/>
                </a:ln>
                <a:solidFill>
                  <a:srgbClr val="000000"/>
                </a:solidFill>
                <a:effectLst/>
                <a:uLnTx/>
                <a:uFillTx/>
                <a:latin typeface="Arial"/>
                <a:ea typeface="ヒラギノ角ゴ Pro W3" charset="-128"/>
                <a:cs typeface="+mn-cs"/>
                <a:sym typeface="Wingdings" pitchFamily="2" charset="2"/>
              </a:rPr>
              <a:t></a:t>
            </a:r>
            <a:r>
              <a:rPr kumimoji="0" lang="en-US" sz="2000" b="0" i="0" u="none" strike="noStrike" kern="1200" cap="none" spc="0" normalizeH="0" baseline="0" noProof="0" dirty="0">
                <a:ln>
                  <a:noFill/>
                </a:ln>
                <a:solidFill>
                  <a:srgbClr val="000000"/>
                </a:solidFill>
                <a:effectLst/>
                <a:uLnTx/>
                <a:uFillTx/>
                <a:latin typeface="Arial"/>
                <a:ea typeface="ヒラギノ角ゴ Pro W3" charset="-128"/>
                <a:cs typeface="+mn-cs"/>
              </a:rPr>
              <a:t> 59%</a:t>
            </a:r>
          </a:p>
        </p:txBody>
      </p:sp>
      <p:pic>
        <p:nvPicPr>
          <p:cNvPr id="5" name="Picture 4" descr="A picture containing text, queen&#10;&#10;Description automatically generated">
            <a:extLst>
              <a:ext uri="{FF2B5EF4-FFF2-40B4-BE49-F238E27FC236}">
                <a16:creationId xmlns:a16="http://schemas.microsoft.com/office/drawing/2014/main" id="{CAF755CE-C2B6-CB18-1EDB-F63295EB5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258" y="4154579"/>
            <a:ext cx="228600" cy="252748"/>
          </a:xfrm>
          <a:prstGeom prst="rect">
            <a:avLst/>
          </a:prstGeom>
        </p:spPr>
      </p:pic>
    </p:spTree>
    <p:extLst>
      <p:ext uri="{BB962C8B-B14F-4D97-AF65-F5344CB8AC3E}">
        <p14:creationId xmlns:p14="http://schemas.microsoft.com/office/powerpoint/2010/main" val="391488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600945-4564-A24A-8EF3-B0BE24C5B007}"/>
              </a:ext>
            </a:extLst>
          </p:cNvPr>
          <p:cNvSpPr txBox="1">
            <a:spLocks/>
          </p:cNvSpPr>
          <p:nvPr/>
        </p:nvSpPr>
        <p:spPr>
          <a:xfrm>
            <a:off x="0" y="50994"/>
            <a:ext cx="91440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600" b="1" kern="0" dirty="0">
                <a:solidFill>
                  <a:srgbClr val="0F69A1"/>
                </a:solidFill>
              </a:rPr>
              <a:t>Decreases Health Disparities</a:t>
            </a:r>
          </a:p>
        </p:txBody>
      </p:sp>
      <p:sp>
        <p:nvSpPr>
          <p:cNvPr id="8" name="Content Placeholder 2">
            <a:extLst>
              <a:ext uri="{FF2B5EF4-FFF2-40B4-BE49-F238E27FC236}">
                <a16:creationId xmlns:a16="http://schemas.microsoft.com/office/drawing/2014/main" id="{70D50706-EF93-E547-9FC7-EAE1C51BEB08}"/>
              </a:ext>
            </a:extLst>
          </p:cNvPr>
          <p:cNvSpPr txBox="1">
            <a:spLocks/>
          </p:cNvSpPr>
          <p:nvPr/>
        </p:nvSpPr>
        <p:spPr>
          <a:xfrm>
            <a:off x="457200" y="859692"/>
            <a:ext cx="8534400" cy="31598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fontAlgn="auto" hangingPunct="1">
              <a:spcAft>
                <a:spcPts val="600"/>
              </a:spcAft>
            </a:pPr>
            <a:r>
              <a:rPr lang="en-US" sz="2800" kern="0" dirty="0">
                <a:solidFill>
                  <a:schemeClr val="tx1"/>
                </a:solidFill>
              </a:rPr>
              <a:t>PREPARE, co-created with communities to address:</a:t>
            </a:r>
          </a:p>
          <a:p>
            <a:pPr marL="457200" indent="-457200" eaLnBrk="1" fontAlgn="auto" hangingPunct="1">
              <a:spcAft>
                <a:spcPts val="600"/>
              </a:spcAft>
              <a:buFont typeface="Arial" panose="020B0604020202020204" pitchFamily="34" charset="0"/>
              <a:buChar char="•"/>
            </a:pPr>
            <a:r>
              <a:rPr lang="en-US" sz="2600" kern="0" dirty="0">
                <a:solidFill>
                  <a:schemeClr val="tx1"/>
                </a:solidFill>
              </a:rPr>
              <a:t>Outdated models of ACP (i.e., check boxes)</a:t>
            </a:r>
          </a:p>
          <a:p>
            <a:pPr marL="457200" indent="-457200" eaLnBrk="1" fontAlgn="auto" hangingPunct="1">
              <a:spcAft>
                <a:spcPts val="600"/>
              </a:spcAft>
              <a:buFont typeface="Arial" panose="020B0604020202020204" pitchFamily="34" charset="0"/>
              <a:buChar char="•"/>
            </a:pPr>
            <a:r>
              <a:rPr lang="en-US" sz="2600" kern="0" dirty="0">
                <a:solidFill>
                  <a:schemeClr val="tx1"/>
                </a:solidFill>
              </a:rPr>
              <a:t>Limited health and digital literacy </a:t>
            </a:r>
          </a:p>
          <a:p>
            <a:pPr marL="457200" indent="-457200" eaLnBrk="1" fontAlgn="auto" hangingPunct="1">
              <a:spcAft>
                <a:spcPts val="600"/>
              </a:spcAft>
              <a:buFont typeface="Arial" panose="020B0604020202020204" pitchFamily="34" charset="0"/>
              <a:buChar char="•"/>
            </a:pPr>
            <a:r>
              <a:rPr lang="en-US" sz="2600" kern="0" dirty="0">
                <a:solidFill>
                  <a:schemeClr val="tx1"/>
                </a:solidFill>
              </a:rPr>
              <a:t>Cultural and language diversity</a:t>
            </a:r>
          </a:p>
          <a:p>
            <a:pPr marL="457200" indent="-457200" eaLnBrk="1" fontAlgn="auto" hangingPunct="1">
              <a:spcAft>
                <a:spcPts val="600"/>
              </a:spcAft>
              <a:buFont typeface="Arial" panose="020B0604020202020204" pitchFamily="34" charset="0"/>
              <a:buChar char="•"/>
            </a:pPr>
            <a:r>
              <a:rPr lang="en-US" sz="2600" kern="0" dirty="0">
                <a:solidFill>
                  <a:schemeClr val="tx1"/>
                </a:solidFill>
              </a:rPr>
              <a:t>Visual, hearing, cognitive impairment</a:t>
            </a:r>
          </a:p>
          <a:p>
            <a:pPr marL="171450" indent="-171450" eaLnBrk="1" fontAlgn="auto" hangingPunct="1">
              <a:buFont typeface="Arial" panose="020B0604020202020204" pitchFamily="34" charset="0"/>
              <a:buChar char="•"/>
            </a:pPr>
            <a:endParaRPr lang="en-US" kern="0" dirty="0">
              <a:solidFill>
                <a:schemeClr val="tx1"/>
              </a:solidFill>
            </a:endParaRPr>
          </a:p>
          <a:p>
            <a:pPr marL="171450" indent="-171450" eaLnBrk="1" fontAlgn="auto" hangingPunct="1">
              <a:buFont typeface="Arial" panose="020B0604020202020204" pitchFamily="34" charset="0"/>
              <a:buChar char="•"/>
            </a:pPr>
            <a:endParaRPr lang="en-US" kern="0" dirty="0">
              <a:solidFill>
                <a:schemeClr val="tx1"/>
              </a:solidFill>
            </a:endParaRPr>
          </a:p>
        </p:txBody>
      </p:sp>
      <p:sp>
        <p:nvSpPr>
          <p:cNvPr id="10" name="TextBox 9">
            <a:extLst>
              <a:ext uri="{FF2B5EF4-FFF2-40B4-BE49-F238E27FC236}">
                <a16:creationId xmlns:a16="http://schemas.microsoft.com/office/drawing/2014/main" id="{1C5CF0AB-57E4-6E44-9D54-3C074EF4653C}"/>
              </a:ext>
            </a:extLst>
          </p:cNvPr>
          <p:cNvSpPr txBox="1"/>
          <p:nvPr/>
        </p:nvSpPr>
        <p:spPr>
          <a:xfrm>
            <a:off x="3048000" y="4882620"/>
            <a:ext cx="6096000" cy="276999"/>
          </a:xfrm>
          <a:prstGeom prst="rect">
            <a:avLst/>
          </a:prstGeom>
          <a:noFill/>
        </p:spPr>
        <p:txBody>
          <a:bodyPr wrap="square" rtlCol="0">
            <a:spAutoFit/>
          </a:bodyPr>
          <a:lstStyle/>
          <a:p>
            <a:pPr algn="r"/>
            <a:r>
              <a:rPr lang="en-US" sz="1200" dirty="0">
                <a:solidFill>
                  <a:srgbClr val="000000"/>
                </a:solidFill>
              </a:rPr>
              <a:t>Sudore et al. </a:t>
            </a:r>
            <a:r>
              <a:rPr lang="en-US" sz="1200" i="1" dirty="0">
                <a:solidFill>
                  <a:srgbClr val="000000"/>
                </a:solidFill>
              </a:rPr>
              <a:t>JAMA Intern Med. </a:t>
            </a:r>
            <a:r>
              <a:rPr lang="en-US" sz="1200" dirty="0">
                <a:solidFill>
                  <a:srgbClr val="000000"/>
                </a:solidFill>
              </a:rPr>
              <a:t>2018; </a:t>
            </a:r>
            <a:r>
              <a:rPr lang="en-US" sz="1200" dirty="0" err="1">
                <a:solidFill>
                  <a:srgbClr val="000000"/>
                </a:solidFill>
              </a:rPr>
              <a:t>Scheerens</a:t>
            </a:r>
            <a:r>
              <a:rPr lang="en-US" sz="1200" dirty="0">
                <a:solidFill>
                  <a:srgbClr val="000000"/>
                </a:solidFill>
              </a:rPr>
              <a:t>,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rPr>
              <a:t>Sudore et al. </a:t>
            </a:r>
            <a:r>
              <a:rPr lang="en-US" sz="1200" i="1" dirty="0"/>
              <a:t>J Am </a:t>
            </a:r>
            <a:r>
              <a:rPr lang="en-US" sz="1200" i="1" dirty="0" err="1"/>
              <a:t>Geriatr</a:t>
            </a:r>
            <a:r>
              <a:rPr lang="en-US" sz="1200" i="1" dirty="0"/>
              <a:t> Soc. </a:t>
            </a:r>
            <a:r>
              <a:rPr lang="en-US" sz="1200" dirty="0"/>
              <a:t>2021</a:t>
            </a: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grpSp>
        <p:nvGrpSpPr>
          <p:cNvPr id="6" name="Group 5">
            <a:extLst>
              <a:ext uri="{FF2B5EF4-FFF2-40B4-BE49-F238E27FC236}">
                <a16:creationId xmlns:a16="http://schemas.microsoft.com/office/drawing/2014/main" id="{02951F5C-EA99-E54F-B177-EA43DC409B76}"/>
              </a:ext>
            </a:extLst>
          </p:cNvPr>
          <p:cNvGrpSpPr/>
          <p:nvPr/>
        </p:nvGrpSpPr>
        <p:grpSpPr>
          <a:xfrm>
            <a:off x="3977906" y="3434210"/>
            <a:ext cx="1203694" cy="980313"/>
            <a:chOff x="6083394" y="3582506"/>
            <a:chExt cx="1074700" cy="990335"/>
          </a:xfrm>
        </p:grpSpPr>
        <p:sp>
          <p:nvSpPr>
            <p:cNvPr id="11" name="Flowchart: Connector 59">
              <a:extLst>
                <a:ext uri="{FF2B5EF4-FFF2-40B4-BE49-F238E27FC236}">
                  <a16:creationId xmlns:a16="http://schemas.microsoft.com/office/drawing/2014/main" id="{462A8C95-E4EB-6D49-9B98-CA035B757508}"/>
                </a:ext>
              </a:extLst>
            </p:cNvPr>
            <p:cNvSpPr/>
            <p:nvPr/>
          </p:nvSpPr>
          <p:spPr bwMode="auto">
            <a:xfrm>
              <a:off x="6141357" y="3706288"/>
              <a:ext cx="954430" cy="866553"/>
            </a:xfrm>
            <a:prstGeom prst="flowChartConnector">
              <a:avLst/>
            </a:prstGeom>
            <a:ln>
              <a:solidFill>
                <a:srgbClr val="2196F3"/>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12" name="Graphic 11">
              <a:extLst>
                <a:ext uri="{FF2B5EF4-FFF2-40B4-BE49-F238E27FC236}">
                  <a16:creationId xmlns:a16="http://schemas.microsoft.com/office/drawing/2014/main" id="{D2C9949B-505F-784E-BD8A-2FACB422FD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9642" y="3698187"/>
              <a:ext cx="598452" cy="807275"/>
            </a:xfrm>
            <a:prstGeom prst="rect">
              <a:avLst/>
            </a:prstGeom>
          </p:spPr>
        </p:pic>
        <p:pic>
          <p:nvPicPr>
            <p:cNvPr id="13" name="Graphic 12">
              <a:extLst>
                <a:ext uri="{FF2B5EF4-FFF2-40B4-BE49-F238E27FC236}">
                  <a16:creationId xmlns:a16="http://schemas.microsoft.com/office/drawing/2014/main" id="{C0E67F9F-3526-C641-BEF6-35E9ACB8CD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3394" y="3582506"/>
              <a:ext cx="615001" cy="807275"/>
            </a:xfrm>
            <a:prstGeom prst="rect">
              <a:avLst/>
            </a:prstGeom>
          </p:spPr>
        </p:pic>
      </p:grpSp>
      <p:grpSp>
        <p:nvGrpSpPr>
          <p:cNvPr id="14" name="Group 13">
            <a:extLst>
              <a:ext uri="{FF2B5EF4-FFF2-40B4-BE49-F238E27FC236}">
                <a16:creationId xmlns:a16="http://schemas.microsoft.com/office/drawing/2014/main" id="{9156E66C-1AD4-3847-BB00-359D3573AA7B}"/>
              </a:ext>
            </a:extLst>
          </p:cNvPr>
          <p:cNvGrpSpPr/>
          <p:nvPr/>
        </p:nvGrpSpPr>
        <p:grpSpPr>
          <a:xfrm>
            <a:off x="2971800" y="3511296"/>
            <a:ext cx="981275" cy="903977"/>
            <a:chOff x="4214371" y="3208053"/>
            <a:chExt cx="981275" cy="903977"/>
          </a:xfrm>
        </p:grpSpPr>
        <p:sp>
          <p:nvSpPr>
            <p:cNvPr id="15" name="Flowchart: Connector 54">
              <a:extLst>
                <a:ext uri="{FF2B5EF4-FFF2-40B4-BE49-F238E27FC236}">
                  <a16:creationId xmlns:a16="http://schemas.microsoft.com/office/drawing/2014/main" id="{A223CB5F-ABCB-5246-86F4-33D9BECD4AF4}"/>
                </a:ext>
              </a:extLst>
            </p:cNvPr>
            <p:cNvSpPr/>
            <p:nvPr/>
          </p:nvSpPr>
          <p:spPr bwMode="auto">
            <a:xfrm>
              <a:off x="4214371" y="3245477"/>
              <a:ext cx="954430" cy="866553"/>
            </a:xfrm>
            <a:prstGeom prst="flowChartConnector">
              <a:avLst/>
            </a:prstGeom>
            <a:ln>
              <a:solidFill>
                <a:srgbClr val="00C6BB"/>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16" name="Graphic 15">
              <a:extLst>
                <a:ext uri="{FF2B5EF4-FFF2-40B4-BE49-F238E27FC236}">
                  <a16:creationId xmlns:a16="http://schemas.microsoft.com/office/drawing/2014/main" id="{D8EF1802-2933-9245-80BB-EF71EEFF6D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1689" y="3208053"/>
              <a:ext cx="563957" cy="692976"/>
            </a:xfrm>
            <a:prstGeom prst="rect">
              <a:avLst/>
            </a:prstGeom>
          </p:spPr>
        </p:pic>
        <p:pic>
          <p:nvPicPr>
            <p:cNvPr id="17" name="Graphic 16">
              <a:extLst>
                <a:ext uri="{FF2B5EF4-FFF2-40B4-BE49-F238E27FC236}">
                  <a16:creationId xmlns:a16="http://schemas.microsoft.com/office/drawing/2014/main" id="{FBFA45E0-2766-2B4A-828A-0463B0A062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7232" y="3387128"/>
              <a:ext cx="563958" cy="675927"/>
            </a:xfrm>
            <a:prstGeom prst="rect">
              <a:avLst/>
            </a:prstGeom>
          </p:spPr>
        </p:pic>
      </p:grpSp>
      <p:sp>
        <p:nvSpPr>
          <p:cNvPr id="20" name="Flowchart: Connector 54">
            <a:extLst>
              <a:ext uri="{FF2B5EF4-FFF2-40B4-BE49-F238E27FC236}">
                <a16:creationId xmlns:a16="http://schemas.microsoft.com/office/drawing/2014/main" id="{3BF43C80-B5C3-6740-B568-4ADBAD1452A3}"/>
              </a:ext>
            </a:extLst>
          </p:cNvPr>
          <p:cNvSpPr/>
          <p:nvPr/>
        </p:nvSpPr>
        <p:spPr bwMode="auto">
          <a:xfrm>
            <a:off x="5217770" y="3531765"/>
            <a:ext cx="954430" cy="866553"/>
          </a:xfrm>
          <a:prstGeom prst="flowChartConnector">
            <a:avLst/>
          </a:prstGeom>
          <a:ln>
            <a:solidFill>
              <a:srgbClr val="00C6BB"/>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23" name="Graphic 22">
            <a:extLst>
              <a:ext uri="{FF2B5EF4-FFF2-40B4-BE49-F238E27FC236}">
                <a16:creationId xmlns:a16="http://schemas.microsoft.com/office/drawing/2014/main" id="{9BC23197-7429-5B4C-A8A9-921BACE342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2600" y="3449145"/>
            <a:ext cx="646069" cy="755127"/>
          </a:xfrm>
          <a:prstGeom prst="rect">
            <a:avLst/>
          </a:prstGeom>
        </p:spPr>
      </p:pic>
      <p:pic>
        <p:nvPicPr>
          <p:cNvPr id="18" name="Graphic 17">
            <a:extLst>
              <a:ext uri="{FF2B5EF4-FFF2-40B4-BE49-F238E27FC236}">
                <a16:creationId xmlns:a16="http://schemas.microsoft.com/office/drawing/2014/main" id="{79BD19CB-8A8D-BA4E-8553-F04DB6B6A5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81600" y="3658741"/>
            <a:ext cx="627310" cy="739577"/>
          </a:xfrm>
          <a:prstGeom prst="rect">
            <a:avLst/>
          </a:prstGeom>
        </p:spPr>
      </p:pic>
    </p:spTree>
    <p:extLst>
      <p:ext uri="{BB962C8B-B14F-4D97-AF65-F5344CB8AC3E}">
        <p14:creationId xmlns:p14="http://schemas.microsoft.com/office/powerpoint/2010/main" val="9595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5D0F-A927-2F40-B970-EA7C5AA4C1AE}"/>
              </a:ext>
            </a:extLst>
          </p:cNvPr>
          <p:cNvSpPr txBox="1">
            <a:spLocks/>
          </p:cNvSpPr>
          <p:nvPr/>
        </p:nvSpPr>
        <p:spPr>
          <a:xfrm>
            <a:off x="0" y="271485"/>
            <a:ext cx="9105106"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600" b="1" kern="0" dirty="0">
                <a:solidFill>
                  <a:srgbClr val="0F69A1"/>
                </a:solidFill>
              </a:rPr>
              <a:t>Proven Success in Health Systems</a:t>
            </a:r>
          </a:p>
        </p:txBody>
      </p:sp>
      <p:sp>
        <p:nvSpPr>
          <p:cNvPr id="13" name="Plus 12">
            <a:extLst>
              <a:ext uri="{FF2B5EF4-FFF2-40B4-BE49-F238E27FC236}">
                <a16:creationId xmlns:a16="http://schemas.microsoft.com/office/drawing/2014/main" id="{FD17E435-7D00-674A-A4F3-4AEDDBD6E3CE}"/>
              </a:ext>
            </a:extLst>
          </p:cNvPr>
          <p:cNvSpPr/>
          <p:nvPr/>
        </p:nvSpPr>
        <p:spPr>
          <a:xfrm>
            <a:off x="6744300" y="2840267"/>
            <a:ext cx="315589" cy="315589"/>
          </a:xfrm>
          <a:prstGeom prst="mathPlus">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a:extLst>
              <a:ext uri="{FF2B5EF4-FFF2-40B4-BE49-F238E27FC236}">
                <a16:creationId xmlns:a16="http://schemas.microsoft.com/office/drawing/2014/main" id="{36190B88-267E-0047-A909-4BC87A1B2B7A}"/>
              </a:ext>
            </a:extLst>
          </p:cNvPr>
          <p:cNvPicPr>
            <a:picLocks noChangeAspect="1"/>
          </p:cNvPicPr>
          <p:nvPr/>
        </p:nvPicPr>
        <p:blipFill>
          <a:blip r:embed="rId3">
            <a:extLst>
              <a:ext uri="{28A0092B-C50C-407E-A947-70E740481C1C}">
                <a14:useLocalDpi xmlns:a14="http://schemas.microsoft.com/office/drawing/2010/main" val="0"/>
              </a:ext>
            </a:extLst>
          </a:blip>
          <a:srcRect r="2574"/>
          <a:stretch>
            <a:fillRect/>
          </a:stretch>
        </p:blipFill>
        <p:spPr bwMode="auto">
          <a:xfrm>
            <a:off x="7514128" y="2527154"/>
            <a:ext cx="746070" cy="989388"/>
          </a:xfrm>
          <a:prstGeom prst="rect">
            <a:avLst/>
          </a:prstGeom>
          <a:noFill/>
          <a:ln w="25400">
            <a:solidFill>
              <a:srgbClr val="0269C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
        <p:nvSpPr>
          <p:cNvPr id="16" name="Rectangle 15">
            <a:extLst>
              <a:ext uri="{FF2B5EF4-FFF2-40B4-BE49-F238E27FC236}">
                <a16:creationId xmlns:a16="http://schemas.microsoft.com/office/drawing/2014/main" id="{51FD4BD9-A9B0-D444-AF1B-48DE8103BCF7}"/>
              </a:ext>
            </a:extLst>
          </p:cNvPr>
          <p:cNvSpPr/>
          <p:nvPr/>
        </p:nvSpPr>
        <p:spPr>
          <a:xfrm>
            <a:off x="4326548" y="2148807"/>
            <a:ext cx="4532680" cy="196901"/>
          </a:xfrm>
          <a:prstGeom prst="rect">
            <a:avLst/>
          </a:prstGeom>
          <a:solidFill>
            <a:srgbClr val="F7DF65"/>
          </a:solidFill>
          <a:ln>
            <a:solidFill>
              <a:srgbClr val="0F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itle 1">
            <a:extLst>
              <a:ext uri="{FF2B5EF4-FFF2-40B4-BE49-F238E27FC236}">
                <a16:creationId xmlns:a16="http://schemas.microsoft.com/office/drawing/2014/main" id="{AA484ADF-0383-D14A-A45A-B56CDCAE036D}"/>
              </a:ext>
            </a:extLst>
          </p:cNvPr>
          <p:cNvSpPr txBox="1">
            <a:spLocks/>
          </p:cNvSpPr>
          <p:nvPr/>
        </p:nvSpPr>
        <p:spPr>
          <a:xfrm>
            <a:off x="4149092" y="1619793"/>
            <a:ext cx="4887589" cy="542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fontAlgn="auto" hangingPunct="1"/>
            <a:r>
              <a:rPr lang="en-US" sz="2200" b="1" kern="0" dirty="0">
                <a:solidFill>
                  <a:schemeClr val="tx1"/>
                </a:solidFill>
              </a:rPr>
              <a:t>~ 9000 UCSF Primary Care Patients</a:t>
            </a:r>
          </a:p>
        </p:txBody>
      </p:sp>
      <p:pic>
        <p:nvPicPr>
          <p:cNvPr id="17" name="Picture 16" descr="A yellow and blue sign&#10;&#10;Description automatically generated with low confidence">
            <a:extLst>
              <a:ext uri="{FF2B5EF4-FFF2-40B4-BE49-F238E27FC236}">
                <a16:creationId xmlns:a16="http://schemas.microsoft.com/office/drawing/2014/main" id="{48A93FF3-6826-334D-A1E0-FAE6F77FE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891" y="2728769"/>
            <a:ext cx="1644531" cy="538584"/>
          </a:xfrm>
          <a:prstGeom prst="rect">
            <a:avLst/>
          </a:prstGeom>
          <a:ln>
            <a:solidFill>
              <a:srgbClr val="0070C0"/>
            </a:solidFill>
          </a:ln>
        </p:spPr>
      </p:pic>
      <p:sp>
        <p:nvSpPr>
          <p:cNvPr id="20" name="TextBox 19">
            <a:extLst>
              <a:ext uri="{FF2B5EF4-FFF2-40B4-BE49-F238E27FC236}">
                <a16:creationId xmlns:a16="http://schemas.microsoft.com/office/drawing/2014/main" id="{D22B17CB-7827-1B41-849F-3C72314DD56F}"/>
              </a:ext>
            </a:extLst>
          </p:cNvPr>
          <p:cNvSpPr txBox="1"/>
          <p:nvPr/>
        </p:nvSpPr>
        <p:spPr>
          <a:xfrm>
            <a:off x="3759829" y="4733515"/>
            <a:ext cx="5589225" cy="276999"/>
          </a:xfrm>
          <a:prstGeom prst="rect">
            <a:avLst/>
          </a:prstGeom>
          <a:noFill/>
        </p:spPr>
        <p:txBody>
          <a:bodyPr wrap="square" rtlCol="0">
            <a:spAutoFit/>
          </a:bodyPr>
          <a:lstStyle/>
          <a:p>
            <a:r>
              <a:rPr lang="en-US" sz="1200" dirty="0"/>
              <a:t>Walling, Sudore, et al. </a:t>
            </a:r>
            <a:r>
              <a:rPr lang="en-US" sz="1200" i="1" dirty="0"/>
              <a:t>J </a:t>
            </a:r>
            <a:r>
              <a:rPr lang="en-US" sz="1200" i="1" dirty="0" err="1"/>
              <a:t>Palliat</a:t>
            </a:r>
            <a:r>
              <a:rPr lang="en-US" sz="1200" i="1" dirty="0"/>
              <a:t> Med</a:t>
            </a:r>
            <a:r>
              <a:rPr lang="en-US" sz="1200" dirty="0"/>
              <a:t>. 2019. Preliminary, blinded trial findings</a:t>
            </a:r>
          </a:p>
        </p:txBody>
      </p:sp>
      <p:sp>
        <p:nvSpPr>
          <p:cNvPr id="25" name="Rounded Rectangle 24">
            <a:extLst>
              <a:ext uri="{FF2B5EF4-FFF2-40B4-BE49-F238E27FC236}">
                <a16:creationId xmlns:a16="http://schemas.microsoft.com/office/drawing/2014/main" id="{6503F51D-0A0D-1845-BF20-635ACB24C048}"/>
              </a:ext>
            </a:extLst>
          </p:cNvPr>
          <p:cNvSpPr/>
          <p:nvPr/>
        </p:nvSpPr>
        <p:spPr>
          <a:xfrm>
            <a:off x="4751655" y="3714386"/>
            <a:ext cx="3682465" cy="4098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eaLnBrk="1" hangingPunct="1"/>
            <a:r>
              <a:rPr lang="en-US" sz="1800" b="1" dirty="0">
                <a:solidFill>
                  <a:prstClr val="black"/>
                </a:solidFill>
                <a:latin typeface="Calibri" panose="020F0502020204030204"/>
              </a:rPr>
              <a:t>automated patient portal messages</a:t>
            </a:r>
          </a:p>
        </p:txBody>
      </p:sp>
      <p:sp>
        <p:nvSpPr>
          <p:cNvPr id="3" name="TextBox 2">
            <a:extLst>
              <a:ext uri="{FF2B5EF4-FFF2-40B4-BE49-F238E27FC236}">
                <a16:creationId xmlns:a16="http://schemas.microsoft.com/office/drawing/2014/main" id="{3E3CC64F-42CB-5B47-84F5-C6AF41F5560D}"/>
              </a:ext>
            </a:extLst>
          </p:cNvPr>
          <p:cNvSpPr txBox="1"/>
          <p:nvPr/>
        </p:nvSpPr>
        <p:spPr>
          <a:xfrm>
            <a:off x="943688" y="4209668"/>
            <a:ext cx="2595118" cy="369332"/>
          </a:xfrm>
          <a:prstGeom prst="rect">
            <a:avLst/>
          </a:prstGeom>
          <a:noFill/>
        </p:spPr>
        <p:txBody>
          <a:bodyPr wrap="square" rtlCol="0">
            <a:spAutoFit/>
          </a:bodyPr>
          <a:lstStyle/>
          <a:p>
            <a:r>
              <a:rPr lang="en-US" sz="1800" b="1" dirty="0"/>
              <a:t>ACP Documentation</a:t>
            </a:r>
          </a:p>
        </p:txBody>
      </p:sp>
      <p:pic>
        <p:nvPicPr>
          <p:cNvPr id="7" name="Picture 6" descr="Timeline&#10;&#10;Description automatically generated">
            <a:extLst>
              <a:ext uri="{FF2B5EF4-FFF2-40B4-BE49-F238E27FC236}">
                <a16:creationId xmlns:a16="http://schemas.microsoft.com/office/drawing/2014/main" id="{CDDA0156-A3EC-1B48-9DCB-23546109C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72" y="825814"/>
            <a:ext cx="3650641" cy="3598670"/>
          </a:xfrm>
          <a:prstGeom prst="rect">
            <a:avLst/>
          </a:prstGeom>
        </p:spPr>
      </p:pic>
    </p:spTree>
    <p:extLst>
      <p:ext uri="{BB962C8B-B14F-4D97-AF65-F5344CB8AC3E}">
        <p14:creationId xmlns:p14="http://schemas.microsoft.com/office/powerpoint/2010/main" val="57834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1C653A-DDF6-B140-B8FC-8E9DF2686886}"/>
              </a:ext>
            </a:extLst>
          </p:cNvPr>
          <p:cNvGrpSpPr/>
          <p:nvPr/>
        </p:nvGrpSpPr>
        <p:grpSpPr>
          <a:xfrm rot="576836">
            <a:off x="163932" y="516497"/>
            <a:ext cx="2184783" cy="3971958"/>
            <a:chOff x="2597413" y="3911486"/>
            <a:chExt cx="1433567" cy="2751267"/>
          </a:xfrm>
        </p:grpSpPr>
        <p:pic>
          <p:nvPicPr>
            <p:cNvPr id="9" name="Picture 8">
              <a:extLst>
                <a:ext uri="{FF2B5EF4-FFF2-40B4-BE49-F238E27FC236}">
                  <a16:creationId xmlns:a16="http://schemas.microsoft.com/office/drawing/2014/main" id="{2A81E946-7306-8A41-A218-993557342A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73353">
              <a:off x="2597413" y="3911486"/>
              <a:ext cx="1332649" cy="1410060"/>
            </a:xfrm>
            <a:prstGeom prst="rect">
              <a:avLst/>
            </a:prstGeom>
            <a:solidFill>
              <a:schemeClr val="bg1"/>
            </a:solidFill>
          </p:spPr>
        </p:pic>
        <p:pic>
          <p:nvPicPr>
            <p:cNvPr id="10" name="Picture 2" descr="https://lh5.googleusercontent.com/6eEagmZJdst9hIEbj1jP_pBf3J5HbfEq2fHrdlExWPwknbGZ7f5S3-gJHf-TENHvoZyNhHC-nSI11kNATwRqUDGW0LTweKbHK-RjDE7Bu2yk-ldWVFphtLHOQpQ2OmNaM7w-qA_JNQ">
              <a:extLst>
                <a:ext uri="{FF2B5EF4-FFF2-40B4-BE49-F238E27FC236}">
                  <a16:creationId xmlns:a16="http://schemas.microsoft.com/office/drawing/2014/main" id="{F69C1005-FA85-F149-844E-6544B7FD875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458971">
              <a:off x="2977715" y="4551174"/>
              <a:ext cx="1053265" cy="1249789"/>
            </a:xfrm>
            <a:prstGeom prst="rect">
              <a:avLst/>
            </a:prstGeom>
            <a:solidFill>
              <a:schemeClr val="bg1"/>
            </a:solidFill>
          </p:spPr>
        </p:pic>
        <p:pic>
          <p:nvPicPr>
            <p:cNvPr id="11" name="Picture 10">
              <a:extLst>
                <a:ext uri="{FF2B5EF4-FFF2-40B4-BE49-F238E27FC236}">
                  <a16:creationId xmlns:a16="http://schemas.microsoft.com/office/drawing/2014/main" id="{51AD1569-70C4-C64A-A0FB-734920FC65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078453">
              <a:off x="2598462" y="5000011"/>
              <a:ext cx="1013603" cy="1221340"/>
            </a:xfrm>
            <a:prstGeom prst="rect">
              <a:avLst/>
            </a:prstGeom>
            <a:solidFill>
              <a:schemeClr val="bg1"/>
            </a:solidFill>
          </p:spPr>
        </p:pic>
        <p:pic>
          <p:nvPicPr>
            <p:cNvPr id="12" name="Picture 11">
              <a:extLst>
                <a:ext uri="{FF2B5EF4-FFF2-40B4-BE49-F238E27FC236}">
                  <a16:creationId xmlns:a16="http://schemas.microsoft.com/office/drawing/2014/main" id="{7E03A40C-0EF7-B446-A007-F3F22B3F37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79366">
              <a:off x="3073144" y="5374349"/>
              <a:ext cx="610041" cy="1288404"/>
            </a:xfrm>
            <a:prstGeom prst="rect">
              <a:avLst/>
            </a:prstGeom>
            <a:solidFill>
              <a:schemeClr val="bg1"/>
            </a:solidFill>
          </p:spPr>
        </p:pic>
      </p:grpSp>
      <p:pic>
        <p:nvPicPr>
          <p:cNvPr id="13" name="Picture 12">
            <a:extLst>
              <a:ext uri="{FF2B5EF4-FFF2-40B4-BE49-F238E27FC236}">
                <a16:creationId xmlns:a16="http://schemas.microsoft.com/office/drawing/2014/main" id="{6AD529D6-8A0C-0F45-AB8E-929D9A340335}"/>
              </a:ext>
            </a:extLst>
          </p:cNvPr>
          <p:cNvPicPr>
            <a:picLocks noChangeAspect="1"/>
          </p:cNvPicPr>
          <p:nvPr/>
        </p:nvPicPr>
        <p:blipFill>
          <a:blip r:embed="rId7"/>
          <a:stretch>
            <a:fillRect/>
          </a:stretch>
        </p:blipFill>
        <p:spPr>
          <a:xfrm rot="701604">
            <a:off x="6469015" y="796556"/>
            <a:ext cx="2166049" cy="280155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ACD25CF-4A39-524D-A3A8-BC3EE6EE022E}"/>
              </a:ext>
            </a:extLst>
          </p:cNvPr>
          <p:cNvPicPr>
            <a:picLocks noChangeAspect="1"/>
          </p:cNvPicPr>
          <p:nvPr/>
        </p:nvPicPr>
        <p:blipFill>
          <a:blip r:embed="rId8"/>
          <a:stretch>
            <a:fillRect/>
          </a:stretch>
        </p:blipFill>
        <p:spPr>
          <a:xfrm rot="20140920">
            <a:off x="6238986" y="2029565"/>
            <a:ext cx="1040957" cy="239538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503451B-AC84-FC44-810B-6917E6826C70}"/>
              </a:ext>
            </a:extLst>
          </p:cNvPr>
          <p:cNvPicPr>
            <a:picLocks noChangeAspect="1"/>
          </p:cNvPicPr>
          <p:nvPr/>
        </p:nvPicPr>
        <p:blipFill>
          <a:blip r:embed="rId9"/>
          <a:stretch>
            <a:fillRect/>
          </a:stretch>
        </p:blipFill>
        <p:spPr>
          <a:xfrm rot="21001516">
            <a:off x="7094006" y="1495303"/>
            <a:ext cx="2032066" cy="2668000"/>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ext, accessory, band-aid, screenshot&#10;&#10;Description automatically generated">
            <a:extLst>
              <a:ext uri="{FF2B5EF4-FFF2-40B4-BE49-F238E27FC236}">
                <a16:creationId xmlns:a16="http://schemas.microsoft.com/office/drawing/2014/main" id="{29564795-D84D-4047-ABF9-ECEA5CA503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8389" y="1073745"/>
            <a:ext cx="3713613" cy="3122391"/>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08E20779-CDCE-534E-A11A-C634A2533D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29782">
            <a:off x="3468901" y="1903005"/>
            <a:ext cx="1917679" cy="2488775"/>
          </a:xfrm>
          <a:prstGeom prst="rect">
            <a:avLst/>
          </a:prstGeom>
        </p:spPr>
      </p:pic>
      <p:sp>
        <p:nvSpPr>
          <p:cNvPr id="7" name="Title 1">
            <a:extLst>
              <a:ext uri="{FF2B5EF4-FFF2-40B4-BE49-F238E27FC236}">
                <a16:creationId xmlns:a16="http://schemas.microsoft.com/office/drawing/2014/main" id="{8CA325F4-7B67-9D41-9AB5-D24187B87D91}"/>
              </a:ext>
            </a:extLst>
          </p:cNvPr>
          <p:cNvSpPr txBox="1">
            <a:spLocks/>
          </p:cNvSpPr>
          <p:nvPr/>
        </p:nvSpPr>
        <p:spPr>
          <a:xfrm>
            <a:off x="677050" y="38100"/>
            <a:ext cx="82296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b="1" kern="0" dirty="0">
                <a:solidFill>
                  <a:srgbClr val="0F69A1"/>
                </a:solidFill>
                <a:cs typeface="Arial"/>
              </a:rPr>
              <a:t>PREPARE Tools for Clinicians</a:t>
            </a:r>
          </a:p>
        </p:txBody>
      </p:sp>
    </p:spTree>
    <p:extLst>
      <p:ext uri="{BB962C8B-B14F-4D97-AF65-F5344CB8AC3E}">
        <p14:creationId xmlns:p14="http://schemas.microsoft.com/office/powerpoint/2010/main" val="335932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BACB7-5D11-9743-AA8C-36573F7E61E3}"/>
              </a:ext>
            </a:extLst>
          </p:cNvPr>
          <p:cNvSpPr txBox="1"/>
          <p:nvPr/>
        </p:nvSpPr>
        <p:spPr>
          <a:xfrm>
            <a:off x="685800" y="172819"/>
            <a:ext cx="754604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F69A1"/>
                </a:solidFill>
                <a:effectLst/>
                <a:uLnTx/>
                <a:uFillTx/>
                <a:latin typeface="Arial"/>
                <a:ea typeface="ヒラギノ角ゴ Pro W3" charset="-128"/>
                <a:cs typeface="Arial"/>
                <a:sym typeface="Arial"/>
              </a:rPr>
              <a:t>The PREPARE Team</a:t>
            </a:r>
          </a:p>
        </p:txBody>
      </p:sp>
      <p:sp>
        <p:nvSpPr>
          <p:cNvPr id="8" name="Content Placeholder 2">
            <a:extLst>
              <a:ext uri="{FF2B5EF4-FFF2-40B4-BE49-F238E27FC236}">
                <a16:creationId xmlns:a16="http://schemas.microsoft.com/office/drawing/2014/main" id="{01682F02-02D1-8648-AB28-2B468325F4A9}"/>
              </a:ext>
            </a:extLst>
          </p:cNvPr>
          <p:cNvSpPr txBox="1">
            <a:spLocks/>
          </p:cNvSpPr>
          <p:nvPr/>
        </p:nvSpPr>
        <p:spPr>
          <a:xfrm>
            <a:off x="152400" y="874514"/>
            <a:ext cx="8839200" cy="3394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defTabSz="6858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a:sym typeface="Arial"/>
              </a:rPr>
              <a:t>UCSF: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Rebecca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a:sym typeface="Arial"/>
              </a:rPr>
              <a:t>Sudore</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MD, Jana Powell, Clarissa Ferguson,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a:sym typeface="Arial"/>
              </a:rPr>
              <a:t>Brookelle</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Li</a:t>
            </a:r>
          </a:p>
          <a:p>
            <a:pPr marL="342900" marR="0" lvl="0" indent="-342900" algn="l" defTabSz="6858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a:sym typeface="Arial"/>
              </a:rPr>
              <a:t>UC Law: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Sarah Hooper, JD, Denise Watt, JD</a:t>
            </a:r>
          </a:p>
          <a:p>
            <a:pPr marL="342900" marR="0" lvl="0" indent="-342900" algn="l" defTabSz="6858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a:sym typeface="Arial"/>
              </a:rPr>
              <a:t>People Designs: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David Farrell, MPH</a:t>
            </a:r>
          </a:p>
          <a:p>
            <a:pPr marL="342900" marR="0" lvl="0" indent="-342900" algn="l" defTabSz="6858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a:sym typeface="Arial"/>
              </a:rPr>
              <a:t>Community Advisory Board: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Patients, Caregivers and experts in aging, ethics, health literacy, communication, behavior change</a:t>
            </a:r>
          </a:p>
          <a:p>
            <a:pPr marL="342900" marR="0" lvl="0" indent="-342900" algn="l" defTabSz="6858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endParaRPr>
          </a:p>
          <a:p>
            <a:pPr marL="342900" marR="0" lvl="0" indent="-342900" algn="l" defTabSz="6858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5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endParaRPr>
          </a:p>
          <a:p>
            <a:pPr marL="800100" marR="0" lvl="1" indent="-342900" algn="l" defTabSz="6858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id="{DD2B0B1B-EB66-4881-30FD-1132024585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897"/>
          <a:stretch/>
        </p:blipFill>
        <p:spPr>
          <a:xfrm>
            <a:off x="2324100" y="3181350"/>
            <a:ext cx="4495800" cy="1443676"/>
          </a:xfrm>
          <a:prstGeom prst="rect">
            <a:avLst/>
          </a:prstGeom>
        </p:spPr>
      </p:pic>
      <p:sp>
        <p:nvSpPr>
          <p:cNvPr id="5" name="TextBox 4">
            <a:extLst>
              <a:ext uri="{FF2B5EF4-FFF2-40B4-BE49-F238E27FC236}">
                <a16:creationId xmlns:a16="http://schemas.microsoft.com/office/drawing/2014/main" id="{6CF15E52-C2E1-9CC6-5687-1398EA97925E}"/>
              </a:ext>
            </a:extLst>
          </p:cNvPr>
          <p:cNvSpPr txBox="1"/>
          <p:nvPr/>
        </p:nvSpPr>
        <p:spPr>
          <a:xfrm>
            <a:off x="5334000" y="4781550"/>
            <a:ext cx="426944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ヒラギノ角ゴ Pro W3" charset="-128"/>
                <a:cs typeface="+mn-cs"/>
                <a:hlinkClick r:id="rId4"/>
              </a:rPr>
              <a:t>https://prepareforyourcare.org/en/story</a:t>
            </a:r>
            <a:endParaRPr kumimoji="0" lang="en-US" sz="1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760547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6F4D-1007-9B46-BA16-E67D588BDFFC}"/>
              </a:ext>
            </a:extLst>
          </p:cNvPr>
          <p:cNvSpPr>
            <a:spLocks noGrp="1"/>
          </p:cNvSpPr>
          <p:nvPr>
            <p:ph type="title"/>
          </p:nvPr>
        </p:nvSpPr>
        <p:spPr>
          <a:xfrm>
            <a:off x="76200" y="120250"/>
            <a:ext cx="8915400" cy="857250"/>
          </a:xfrm>
        </p:spPr>
        <p:txBody>
          <a:bodyPr/>
          <a:lstStyle/>
          <a:p>
            <a:r>
              <a:rPr lang="en-US" sz="4000" b="1" dirty="0"/>
              <a:t>PREPARE Primes Patients</a:t>
            </a:r>
          </a:p>
        </p:txBody>
      </p:sp>
      <p:pic>
        <p:nvPicPr>
          <p:cNvPr id="5" name="Picture 3" descr="logo_stick_guy-3.JPG">
            <a:extLst>
              <a:ext uri="{FF2B5EF4-FFF2-40B4-BE49-F238E27FC236}">
                <a16:creationId xmlns:a16="http://schemas.microsoft.com/office/drawing/2014/main" id="{98813490-8965-5043-9BC5-14A138F8C1E5}"/>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429000" y="2266950"/>
            <a:ext cx="1547582" cy="150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43600" y="4740533"/>
            <a:ext cx="32004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ヒラギノ角ゴ Pro W3" charset="-128"/>
              <a:cs typeface=""/>
            </a:endParaRPr>
          </a:p>
        </p:txBody>
      </p:sp>
      <p:pic>
        <p:nvPicPr>
          <p:cNvPr id="6" name="Picture 4">
            <a:extLst>
              <a:ext uri="{FF2B5EF4-FFF2-40B4-BE49-F238E27FC236}">
                <a16:creationId xmlns:a16="http://schemas.microsoft.com/office/drawing/2014/main" id="{9B69CF0C-E117-9041-B630-AB9EDB8FA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2" r="66827"/>
          <a:stretch/>
        </p:blipFill>
        <p:spPr bwMode="auto">
          <a:xfrm>
            <a:off x="1069527" y="1307175"/>
            <a:ext cx="1547582" cy="368111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669724F4-6DAD-2D4A-B7D0-42D30389D8A9}"/>
              </a:ext>
            </a:extLst>
          </p:cNvPr>
          <p:cNvPicPr>
            <a:picLocks noChangeAspect="1"/>
          </p:cNvPicPr>
          <p:nvPr/>
        </p:nvPicPr>
        <p:blipFill>
          <a:blip r:embed="rId5">
            <a:extLst>
              <a:ext uri="{28A0092B-C50C-407E-A947-70E740481C1C}">
                <a14:useLocalDpi xmlns:a14="http://schemas.microsoft.com/office/drawing/2010/main" val="0"/>
              </a:ext>
            </a:extLst>
          </a:blip>
          <a:srcRect r="2574"/>
          <a:stretch>
            <a:fillRect/>
          </a:stretch>
        </p:blipFill>
        <p:spPr bwMode="auto">
          <a:xfrm>
            <a:off x="5638800" y="1213255"/>
            <a:ext cx="3047517" cy="3868954"/>
          </a:xfrm>
          <a:prstGeom prst="rect">
            <a:avLst/>
          </a:prstGeom>
          <a:noFill/>
          <a:ln w="25400">
            <a:solidFill>
              <a:srgbClr val="0269C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95330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33D64E08-30CE-8E40-9B57-543CB41EC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65" y="745044"/>
            <a:ext cx="2604166" cy="3348821"/>
          </a:xfrm>
          <a:prstGeom prst="rect">
            <a:avLst/>
          </a:prstGeom>
          <a:ln w="25400">
            <a:solidFill>
              <a:srgbClr val="0F69A1"/>
            </a:solidFill>
          </a:ln>
        </p:spPr>
      </p:pic>
      <p:sp>
        <p:nvSpPr>
          <p:cNvPr id="3" name="Title 1">
            <a:extLst>
              <a:ext uri="{FF2B5EF4-FFF2-40B4-BE49-F238E27FC236}">
                <a16:creationId xmlns:a16="http://schemas.microsoft.com/office/drawing/2014/main" id="{186518FE-A4B2-8A43-B56F-5A0A7B41B505}"/>
              </a:ext>
            </a:extLst>
          </p:cNvPr>
          <p:cNvSpPr txBox="1">
            <a:spLocks/>
          </p:cNvSpPr>
          <p:nvPr/>
        </p:nvSpPr>
        <p:spPr>
          <a:xfrm>
            <a:off x="274789" y="273810"/>
            <a:ext cx="2735151" cy="41680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altLang="en-US" sz="1400" b="1" kern="0" dirty="0">
                <a:solidFill>
                  <a:srgbClr val="0F69A1"/>
                </a:solidFill>
              </a:rPr>
              <a:t>Quick Start Guide for Patients</a:t>
            </a:r>
          </a:p>
        </p:txBody>
      </p:sp>
      <p:pic>
        <p:nvPicPr>
          <p:cNvPr id="4" name="Picture 3">
            <a:extLst>
              <a:ext uri="{FF2B5EF4-FFF2-40B4-BE49-F238E27FC236}">
                <a16:creationId xmlns:a16="http://schemas.microsoft.com/office/drawing/2014/main" id="{7D6A684D-0F01-784C-AD6F-DB557811D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643" y="742172"/>
            <a:ext cx="2556757" cy="3329343"/>
          </a:xfrm>
          <a:prstGeom prst="rect">
            <a:avLst/>
          </a:prstGeom>
          <a:ln w="25400">
            <a:solidFill>
              <a:srgbClr val="0F69A1"/>
            </a:solidFill>
          </a:ln>
        </p:spPr>
      </p:pic>
      <p:sp>
        <p:nvSpPr>
          <p:cNvPr id="5" name="Title 1">
            <a:extLst>
              <a:ext uri="{FF2B5EF4-FFF2-40B4-BE49-F238E27FC236}">
                <a16:creationId xmlns:a16="http://schemas.microsoft.com/office/drawing/2014/main" id="{7000BEC6-0A51-D342-87C5-8E334445F83A}"/>
              </a:ext>
            </a:extLst>
          </p:cNvPr>
          <p:cNvSpPr txBox="1">
            <a:spLocks/>
          </p:cNvSpPr>
          <p:nvPr/>
        </p:nvSpPr>
        <p:spPr>
          <a:xfrm>
            <a:off x="3180297" y="261690"/>
            <a:ext cx="2705576" cy="3681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1400" b="1" kern="0" dirty="0">
                <a:solidFill>
                  <a:srgbClr val="0F69A1"/>
                </a:solidFill>
              </a:rPr>
              <a:t>Group Medical Visit Toolkit</a:t>
            </a:r>
          </a:p>
        </p:txBody>
      </p:sp>
      <p:sp>
        <p:nvSpPr>
          <p:cNvPr id="8" name="TextBox 7">
            <a:extLst>
              <a:ext uri="{FF2B5EF4-FFF2-40B4-BE49-F238E27FC236}">
                <a16:creationId xmlns:a16="http://schemas.microsoft.com/office/drawing/2014/main" id="{64A9A206-7084-ED4F-BD3C-042488262673}"/>
              </a:ext>
            </a:extLst>
          </p:cNvPr>
          <p:cNvSpPr txBox="1"/>
          <p:nvPr/>
        </p:nvSpPr>
        <p:spPr>
          <a:xfrm>
            <a:off x="3919230" y="4851019"/>
            <a:ext cx="2290482" cy="246221"/>
          </a:xfrm>
          <a:prstGeom prst="rect">
            <a:avLst/>
          </a:prstGeom>
          <a:noFill/>
        </p:spPr>
        <p:txBody>
          <a:bodyPr wrap="square" rtlCol="0">
            <a:spAutoFit/>
          </a:bodyPr>
          <a:lstStyle/>
          <a:p>
            <a:pPr algn="r"/>
            <a:r>
              <a:rPr lang="en-US" sz="1000" dirty="0"/>
              <a:t>Lum, Sudore J Am </a:t>
            </a:r>
            <a:r>
              <a:rPr lang="en-US" sz="1000" dirty="0" err="1"/>
              <a:t>Geriatr</a:t>
            </a:r>
            <a:r>
              <a:rPr lang="en-US" sz="1000" dirty="0"/>
              <a:t> Soc. 2020; </a:t>
            </a:r>
          </a:p>
        </p:txBody>
      </p:sp>
      <p:pic>
        <p:nvPicPr>
          <p:cNvPr id="9" name="Picture 8">
            <a:extLst>
              <a:ext uri="{FF2B5EF4-FFF2-40B4-BE49-F238E27FC236}">
                <a16:creationId xmlns:a16="http://schemas.microsoft.com/office/drawing/2014/main" id="{BAA004C2-99FA-FF40-B689-A8E5295AB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9712" y="701415"/>
            <a:ext cx="2604167" cy="3370100"/>
          </a:xfrm>
          <a:prstGeom prst="rect">
            <a:avLst/>
          </a:prstGeom>
          <a:ln w="25400">
            <a:solidFill>
              <a:srgbClr val="0F69A1"/>
            </a:solidFill>
          </a:ln>
        </p:spPr>
      </p:pic>
      <p:sp>
        <p:nvSpPr>
          <p:cNvPr id="10" name="TextBox 9">
            <a:extLst>
              <a:ext uri="{FF2B5EF4-FFF2-40B4-BE49-F238E27FC236}">
                <a16:creationId xmlns:a16="http://schemas.microsoft.com/office/drawing/2014/main" id="{9EAA991E-7FC5-8F48-958D-A288A60580FE}"/>
              </a:ext>
            </a:extLst>
          </p:cNvPr>
          <p:cNvSpPr txBox="1"/>
          <p:nvPr/>
        </p:nvSpPr>
        <p:spPr>
          <a:xfrm>
            <a:off x="5985286" y="4851020"/>
            <a:ext cx="3213847" cy="246221"/>
          </a:xfrm>
          <a:prstGeom prst="rect">
            <a:avLst/>
          </a:prstGeom>
          <a:noFill/>
        </p:spPr>
        <p:txBody>
          <a:bodyPr wrap="square"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Block, Sudore, et. al. J Am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cs typeface="+mn-cs"/>
              </a:rPr>
              <a:t>Geriatr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 Soc. May, 2020.  </a:t>
            </a:r>
          </a:p>
        </p:txBody>
      </p:sp>
      <p:sp>
        <p:nvSpPr>
          <p:cNvPr id="11" name="Title 1">
            <a:extLst>
              <a:ext uri="{FF2B5EF4-FFF2-40B4-BE49-F238E27FC236}">
                <a16:creationId xmlns:a16="http://schemas.microsoft.com/office/drawing/2014/main" id="{467E9A1C-09C9-8D49-A2F8-CA3342D6E65D}"/>
              </a:ext>
            </a:extLst>
          </p:cNvPr>
          <p:cNvSpPr txBox="1">
            <a:spLocks/>
          </p:cNvSpPr>
          <p:nvPr/>
        </p:nvSpPr>
        <p:spPr>
          <a:xfrm>
            <a:off x="6176682" y="234058"/>
            <a:ext cx="2637197" cy="3570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1400" b="1" kern="0" dirty="0">
                <a:solidFill>
                  <a:srgbClr val="0F69A1"/>
                </a:solidFill>
              </a:rPr>
              <a:t>Simple Scripts </a:t>
            </a:r>
          </a:p>
        </p:txBody>
      </p:sp>
      <p:sp>
        <p:nvSpPr>
          <p:cNvPr id="6" name="Content Placeholder 2">
            <a:extLst>
              <a:ext uri="{FF2B5EF4-FFF2-40B4-BE49-F238E27FC236}">
                <a16:creationId xmlns:a16="http://schemas.microsoft.com/office/drawing/2014/main" id="{2D03F79F-B9A3-3C49-A1CB-A6BA620A782C}"/>
              </a:ext>
            </a:extLst>
          </p:cNvPr>
          <p:cNvSpPr txBox="1">
            <a:spLocks/>
          </p:cNvSpPr>
          <p:nvPr/>
        </p:nvSpPr>
        <p:spPr>
          <a:xfrm>
            <a:off x="2982098" y="4140118"/>
            <a:ext cx="3213846" cy="3101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fontAlgn="auto" hangingPunct="1"/>
            <a:r>
              <a:rPr lang="en-US" sz="1200" kern="0" dirty="0">
                <a:solidFill>
                  <a:schemeClr val="tx1"/>
                </a:solidFill>
              </a:rPr>
              <a:t>Increased ACP documentation 44% to 71%</a:t>
            </a:r>
          </a:p>
          <a:p>
            <a:pPr eaLnBrk="1" fontAlgn="auto" hangingPunct="1"/>
            <a:r>
              <a:rPr lang="en-US" sz="1200" kern="0" dirty="0">
                <a:solidFill>
                  <a:schemeClr val="tx1"/>
                </a:solidFill>
              </a:rPr>
              <a:t>Increased surrogate designation 75% to 93%</a:t>
            </a:r>
          </a:p>
        </p:txBody>
      </p:sp>
    </p:spTree>
    <p:extLst>
      <p:ext uri="{BB962C8B-B14F-4D97-AF65-F5344CB8AC3E}">
        <p14:creationId xmlns:p14="http://schemas.microsoft.com/office/powerpoint/2010/main" val="312860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9CBC-15F0-C640-9080-FA7CD3E2BDA1}"/>
              </a:ext>
            </a:extLst>
          </p:cNvPr>
          <p:cNvSpPr txBox="1">
            <a:spLocks/>
          </p:cNvSpPr>
          <p:nvPr/>
        </p:nvSpPr>
        <p:spPr>
          <a:xfrm>
            <a:off x="0" y="1123950"/>
            <a:ext cx="3124200" cy="7924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tx1"/>
                </a:solidFill>
                <a:effectLst/>
                <a:uLnTx/>
                <a:uFillTx/>
                <a:latin typeface="Arial"/>
                <a:cs typeface="Arial"/>
                <a:sym typeface="Arial"/>
              </a:rPr>
              <a:t>NEW Caregiver Program</a:t>
            </a:r>
          </a:p>
        </p:txBody>
      </p:sp>
      <p:sp>
        <p:nvSpPr>
          <p:cNvPr id="4" name="TextBox 3">
            <a:extLst>
              <a:ext uri="{FF2B5EF4-FFF2-40B4-BE49-F238E27FC236}">
                <a16:creationId xmlns:a16="http://schemas.microsoft.com/office/drawing/2014/main" id="{2D709C25-29CB-734F-89CC-F0A553D07711}"/>
              </a:ext>
            </a:extLst>
          </p:cNvPr>
          <p:cNvSpPr txBox="1"/>
          <p:nvPr/>
        </p:nvSpPr>
        <p:spPr>
          <a:xfrm>
            <a:off x="195677" y="905415"/>
            <a:ext cx="2623723" cy="138499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ヒラギノ角ゴ Pro W3" charset="-128"/>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pic>
        <p:nvPicPr>
          <p:cNvPr id="5" name="Picture 4" descr="A screenshot of a medical care program&#10;&#10;Description automatically generated">
            <a:extLst>
              <a:ext uri="{FF2B5EF4-FFF2-40B4-BE49-F238E27FC236}">
                <a16:creationId xmlns:a16="http://schemas.microsoft.com/office/drawing/2014/main" id="{AF6B36BD-43FF-B117-9DFC-AC21A98F0E90}"/>
              </a:ext>
            </a:extLst>
          </p:cNvPr>
          <p:cNvPicPr>
            <a:picLocks noChangeAspect="1"/>
          </p:cNvPicPr>
          <p:nvPr/>
        </p:nvPicPr>
        <p:blipFill rotWithShape="1">
          <a:blip r:embed="rId3">
            <a:extLst>
              <a:ext uri="{28A0092B-C50C-407E-A947-70E740481C1C}">
                <a14:useLocalDpi xmlns:a14="http://schemas.microsoft.com/office/drawing/2010/main" val="0"/>
              </a:ext>
            </a:extLst>
          </a:blip>
          <a:srcRect t="1961"/>
          <a:stretch/>
        </p:blipFill>
        <p:spPr>
          <a:xfrm>
            <a:off x="2865109" y="146916"/>
            <a:ext cx="6062315" cy="4329834"/>
          </a:xfrm>
          <a:prstGeom prst="rect">
            <a:avLst/>
          </a:prstGeom>
          <a:ln w="19050">
            <a:solidFill>
              <a:srgbClr val="0070C0"/>
            </a:solidFill>
          </a:ln>
        </p:spPr>
      </p:pic>
      <p:pic>
        <p:nvPicPr>
          <p:cNvPr id="7" name="Picture 6">
            <a:extLst>
              <a:ext uri="{FF2B5EF4-FFF2-40B4-BE49-F238E27FC236}">
                <a16:creationId xmlns:a16="http://schemas.microsoft.com/office/drawing/2014/main" id="{F81E947E-3A2C-9A21-D1D4-BB96907329FE}"/>
              </a:ext>
            </a:extLst>
          </p:cNvPr>
          <p:cNvPicPr>
            <a:picLocks noChangeAspect="1"/>
          </p:cNvPicPr>
          <p:nvPr/>
        </p:nvPicPr>
        <p:blipFill rotWithShape="1">
          <a:blip r:embed="rId4">
            <a:extLst>
              <a:ext uri="{28A0092B-C50C-407E-A947-70E740481C1C}">
                <a14:useLocalDpi xmlns:a14="http://schemas.microsoft.com/office/drawing/2010/main" val="0"/>
              </a:ext>
            </a:extLst>
          </a:blip>
          <a:srcRect t="19910"/>
          <a:stretch/>
        </p:blipFill>
        <p:spPr>
          <a:xfrm>
            <a:off x="12526" y="4705350"/>
            <a:ext cx="9513016" cy="424043"/>
          </a:xfrm>
          <a:prstGeom prst="rect">
            <a:avLst/>
          </a:prstGeom>
        </p:spPr>
      </p:pic>
    </p:spTree>
    <p:extLst>
      <p:ext uri="{BB962C8B-B14F-4D97-AF65-F5344CB8AC3E}">
        <p14:creationId xmlns:p14="http://schemas.microsoft.com/office/powerpoint/2010/main" val="2903060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B9E567-BA48-B442-8893-81AB7DC3E789}"/>
              </a:ext>
            </a:extLst>
          </p:cNvPr>
          <p:cNvGrpSpPr/>
          <p:nvPr/>
        </p:nvGrpSpPr>
        <p:grpSpPr>
          <a:xfrm>
            <a:off x="4848318" y="1343168"/>
            <a:ext cx="1118867" cy="992918"/>
            <a:chOff x="6083394" y="3544194"/>
            <a:chExt cx="1159129" cy="1028647"/>
          </a:xfrm>
        </p:grpSpPr>
        <p:sp>
          <p:nvSpPr>
            <p:cNvPr id="12" name="Flowchart: Connector 59">
              <a:extLst>
                <a:ext uri="{FF2B5EF4-FFF2-40B4-BE49-F238E27FC236}">
                  <a16:creationId xmlns:a16="http://schemas.microsoft.com/office/drawing/2014/main" id="{5211FC96-8623-5A42-8B54-881BFFF65674}"/>
                </a:ext>
              </a:extLst>
            </p:cNvPr>
            <p:cNvSpPr/>
            <p:nvPr/>
          </p:nvSpPr>
          <p:spPr bwMode="auto">
            <a:xfrm>
              <a:off x="6141357" y="3706288"/>
              <a:ext cx="954430" cy="866553"/>
            </a:xfrm>
            <a:prstGeom prst="flowChartConnector">
              <a:avLst/>
            </a:prstGeom>
            <a:ln>
              <a:solidFill>
                <a:srgbClr val="2196F3"/>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13" name="Graphic 12">
              <a:extLst>
                <a:ext uri="{FF2B5EF4-FFF2-40B4-BE49-F238E27FC236}">
                  <a16:creationId xmlns:a16="http://schemas.microsoft.com/office/drawing/2014/main" id="{5F0DFC43-D8FC-0D46-BEF2-F5DF7973D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2734" y="3544194"/>
              <a:ext cx="629789" cy="849548"/>
            </a:xfrm>
            <a:prstGeom prst="rect">
              <a:avLst/>
            </a:prstGeom>
          </p:spPr>
        </p:pic>
        <p:pic>
          <p:nvPicPr>
            <p:cNvPr id="14" name="Graphic 13">
              <a:extLst>
                <a:ext uri="{FF2B5EF4-FFF2-40B4-BE49-F238E27FC236}">
                  <a16:creationId xmlns:a16="http://schemas.microsoft.com/office/drawing/2014/main" id="{723B5208-2153-C54C-B85C-6D297F2EB0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3394" y="3582506"/>
              <a:ext cx="615001" cy="807275"/>
            </a:xfrm>
            <a:prstGeom prst="rect">
              <a:avLst/>
            </a:prstGeom>
          </p:spPr>
        </p:pic>
      </p:grpSp>
      <p:grpSp>
        <p:nvGrpSpPr>
          <p:cNvPr id="15" name="Group 14">
            <a:extLst>
              <a:ext uri="{FF2B5EF4-FFF2-40B4-BE49-F238E27FC236}">
                <a16:creationId xmlns:a16="http://schemas.microsoft.com/office/drawing/2014/main" id="{E99CE2F3-52D0-C048-8B1E-1ED2E4E7F872}"/>
              </a:ext>
            </a:extLst>
          </p:cNvPr>
          <p:cNvGrpSpPr/>
          <p:nvPr/>
        </p:nvGrpSpPr>
        <p:grpSpPr>
          <a:xfrm>
            <a:off x="3314409" y="1481084"/>
            <a:ext cx="981275" cy="903977"/>
            <a:chOff x="4214371" y="3208053"/>
            <a:chExt cx="981275" cy="903977"/>
          </a:xfrm>
        </p:grpSpPr>
        <p:sp>
          <p:nvSpPr>
            <p:cNvPr id="16" name="Flowchart: Connector 54">
              <a:extLst>
                <a:ext uri="{FF2B5EF4-FFF2-40B4-BE49-F238E27FC236}">
                  <a16:creationId xmlns:a16="http://schemas.microsoft.com/office/drawing/2014/main" id="{9D43322A-01B8-394A-87B2-3DCE37ED086F}"/>
                </a:ext>
              </a:extLst>
            </p:cNvPr>
            <p:cNvSpPr/>
            <p:nvPr/>
          </p:nvSpPr>
          <p:spPr bwMode="auto">
            <a:xfrm>
              <a:off x="4214371" y="3245477"/>
              <a:ext cx="954430" cy="866553"/>
            </a:xfrm>
            <a:prstGeom prst="flowChartConnector">
              <a:avLst/>
            </a:prstGeom>
            <a:ln>
              <a:solidFill>
                <a:srgbClr val="00C6BB"/>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18" name="Graphic 17">
              <a:extLst>
                <a:ext uri="{FF2B5EF4-FFF2-40B4-BE49-F238E27FC236}">
                  <a16:creationId xmlns:a16="http://schemas.microsoft.com/office/drawing/2014/main" id="{5C8E3B0E-14D6-3246-A886-E3D622745D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1689" y="3208053"/>
              <a:ext cx="563957" cy="692976"/>
            </a:xfrm>
            <a:prstGeom prst="rect">
              <a:avLst/>
            </a:prstGeom>
          </p:spPr>
        </p:pic>
        <p:pic>
          <p:nvPicPr>
            <p:cNvPr id="19" name="Graphic 18">
              <a:extLst>
                <a:ext uri="{FF2B5EF4-FFF2-40B4-BE49-F238E27FC236}">
                  <a16:creationId xmlns:a16="http://schemas.microsoft.com/office/drawing/2014/main" id="{ADF1EFD8-B3A3-8148-839D-B53F86319D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7232" y="3387128"/>
              <a:ext cx="563958" cy="675927"/>
            </a:xfrm>
            <a:prstGeom prst="rect">
              <a:avLst/>
            </a:prstGeom>
          </p:spPr>
        </p:pic>
      </p:grpSp>
      <p:sp>
        <p:nvSpPr>
          <p:cNvPr id="23" name="Flowchart: Connector 54">
            <a:extLst>
              <a:ext uri="{FF2B5EF4-FFF2-40B4-BE49-F238E27FC236}">
                <a16:creationId xmlns:a16="http://schemas.microsoft.com/office/drawing/2014/main" id="{3E8A81DC-11F2-094A-8622-5E1F5EF3D5AF}"/>
              </a:ext>
            </a:extLst>
          </p:cNvPr>
          <p:cNvSpPr/>
          <p:nvPr/>
        </p:nvSpPr>
        <p:spPr bwMode="auto">
          <a:xfrm>
            <a:off x="546916" y="3298053"/>
            <a:ext cx="954430" cy="866553"/>
          </a:xfrm>
          <a:prstGeom prst="flowChartConnector">
            <a:avLst/>
          </a:prstGeom>
          <a:ln>
            <a:solidFill>
              <a:srgbClr val="00C6BB"/>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err="1">
              <a:solidFill>
                <a:schemeClr val="bg1"/>
              </a:solidFill>
              <a:latin typeface="+mj-lt"/>
            </a:endParaRPr>
          </a:p>
        </p:txBody>
      </p:sp>
      <p:pic>
        <p:nvPicPr>
          <p:cNvPr id="26" name="Graphic 25">
            <a:extLst>
              <a:ext uri="{FF2B5EF4-FFF2-40B4-BE49-F238E27FC236}">
                <a16:creationId xmlns:a16="http://schemas.microsoft.com/office/drawing/2014/main" id="{4D395F73-4B78-1246-BE80-5E6E8128A2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1385" y="3364782"/>
            <a:ext cx="536294" cy="632272"/>
          </a:xfrm>
          <a:prstGeom prst="rect">
            <a:avLst/>
          </a:prstGeom>
        </p:spPr>
      </p:pic>
      <p:grpSp>
        <p:nvGrpSpPr>
          <p:cNvPr id="20" name="Group 19">
            <a:extLst>
              <a:ext uri="{FF2B5EF4-FFF2-40B4-BE49-F238E27FC236}">
                <a16:creationId xmlns:a16="http://schemas.microsoft.com/office/drawing/2014/main" id="{0A917EC6-DA11-174F-84A8-2C2B5180D235}"/>
              </a:ext>
            </a:extLst>
          </p:cNvPr>
          <p:cNvGrpSpPr/>
          <p:nvPr/>
        </p:nvGrpSpPr>
        <p:grpSpPr>
          <a:xfrm>
            <a:off x="7762975" y="3289338"/>
            <a:ext cx="941980" cy="958812"/>
            <a:chOff x="2481237" y="1396263"/>
            <a:chExt cx="812549" cy="779311"/>
          </a:xfrm>
        </p:grpSpPr>
        <p:sp>
          <p:nvSpPr>
            <p:cNvPr id="22" name="Flowchart: Connector 65">
              <a:extLst>
                <a:ext uri="{FF2B5EF4-FFF2-40B4-BE49-F238E27FC236}">
                  <a16:creationId xmlns:a16="http://schemas.microsoft.com/office/drawing/2014/main" id="{C53DBF67-686F-574C-A141-AF5876540DBB}"/>
                </a:ext>
              </a:extLst>
            </p:cNvPr>
            <p:cNvSpPr/>
            <p:nvPr/>
          </p:nvSpPr>
          <p:spPr bwMode="auto">
            <a:xfrm>
              <a:off x="2481237" y="1437838"/>
              <a:ext cx="812549" cy="737736"/>
            </a:xfrm>
            <a:prstGeom prst="flowChartConnector">
              <a:avLst/>
            </a:prstGeom>
            <a:ln>
              <a:solidFill>
                <a:srgbClr val="FFC000"/>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endParaRPr lang="en-US" sz="1600" b="1" dirty="0">
                <a:solidFill>
                  <a:schemeClr val="bg1"/>
                </a:solidFill>
                <a:latin typeface="+mj-lt"/>
              </a:endParaRPr>
            </a:p>
          </p:txBody>
        </p:sp>
        <p:pic>
          <p:nvPicPr>
            <p:cNvPr id="31" name="Graphic 30">
              <a:extLst>
                <a:ext uri="{FF2B5EF4-FFF2-40B4-BE49-F238E27FC236}">
                  <a16:creationId xmlns:a16="http://schemas.microsoft.com/office/drawing/2014/main" id="{4BA10B0A-372D-7744-BBCB-58D9088045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39351" y="1396263"/>
              <a:ext cx="696321" cy="669045"/>
            </a:xfrm>
            <a:prstGeom prst="rect">
              <a:avLst/>
            </a:prstGeom>
          </p:spPr>
        </p:pic>
      </p:grpSp>
      <p:sp>
        <p:nvSpPr>
          <p:cNvPr id="17" name="Line Callout 2 (No Border) 16">
            <a:extLst>
              <a:ext uri="{FF2B5EF4-FFF2-40B4-BE49-F238E27FC236}">
                <a16:creationId xmlns:a16="http://schemas.microsoft.com/office/drawing/2014/main" id="{8AFA312E-4039-3E41-946F-7A70737329F9}"/>
              </a:ext>
            </a:extLst>
          </p:cNvPr>
          <p:cNvSpPr/>
          <p:nvPr/>
        </p:nvSpPr>
        <p:spPr>
          <a:xfrm>
            <a:off x="6665128" y="836070"/>
            <a:ext cx="2195693" cy="1687449"/>
          </a:xfrm>
          <a:prstGeom prst="callout2">
            <a:avLst>
              <a:gd name="adj1" fmla="val 18750"/>
              <a:gd name="adj2" fmla="val -8333"/>
              <a:gd name="adj3" fmla="val 18750"/>
              <a:gd name="adj4" fmla="val -16667"/>
              <a:gd name="adj5" fmla="val 41563"/>
              <a:gd name="adj6" fmla="val -32260"/>
            </a:avLst>
          </a:prstGeom>
          <a:solidFill>
            <a:srgbClr val="0F6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t>“It breaks it down into doable actions, instead of walking into a fog of what ACP is all about</a:t>
            </a:r>
          </a:p>
          <a:p>
            <a:r>
              <a:rPr lang="en-US" sz="1300" i="1" dirty="0"/>
              <a:t>                           ~ Patient</a:t>
            </a:r>
            <a:r>
              <a:rPr lang="en-US" sz="1300" dirty="0"/>
              <a:t> </a:t>
            </a:r>
          </a:p>
        </p:txBody>
      </p:sp>
      <p:sp>
        <p:nvSpPr>
          <p:cNvPr id="34" name="Line Callout 2 (No Border) 33">
            <a:extLst>
              <a:ext uri="{FF2B5EF4-FFF2-40B4-BE49-F238E27FC236}">
                <a16:creationId xmlns:a16="http://schemas.microsoft.com/office/drawing/2014/main" id="{AEA9670F-FAC1-C842-B776-7E82EB9BBBB8}"/>
              </a:ext>
            </a:extLst>
          </p:cNvPr>
          <p:cNvSpPr/>
          <p:nvPr/>
        </p:nvSpPr>
        <p:spPr>
          <a:xfrm>
            <a:off x="2194352" y="2829465"/>
            <a:ext cx="2451877" cy="1687449"/>
          </a:xfrm>
          <a:prstGeom prst="callout2">
            <a:avLst>
              <a:gd name="adj1" fmla="val 18750"/>
              <a:gd name="adj2" fmla="val -8333"/>
              <a:gd name="adj3" fmla="val 18750"/>
              <a:gd name="adj4" fmla="val -16667"/>
              <a:gd name="adj5" fmla="val 41563"/>
              <a:gd name="adj6" fmla="val -32260"/>
            </a:avLst>
          </a:prstGeom>
          <a:solidFill>
            <a:srgbClr val="0F6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bg1"/>
                </a:solidFill>
              </a:rPr>
              <a:t>“Patients come to their visits prepared, making ACP easier and more efficient.” </a:t>
            </a:r>
            <a:endParaRPr lang="en-US" sz="1800" dirty="0">
              <a:solidFill>
                <a:schemeClr val="bg1"/>
              </a:solidFill>
            </a:endParaRPr>
          </a:p>
          <a:p>
            <a:r>
              <a:rPr lang="en-US" sz="1400" i="1" dirty="0">
                <a:solidFill>
                  <a:schemeClr val="bg1"/>
                </a:solidFill>
              </a:rPr>
              <a:t>                    ~ Clinician</a:t>
            </a:r>
            <a:endParaRPr lang="en-US" sz="1400" dirty="0">
              <a:solidFill>
                <a:schemeClr val="bg1"/>
              </a:solidFill>
            </a:endParaRPr>
          </a:p>
        </p:txBody>
      </p:sp>
      <p:sp>
        <p:nvSpPr>
          <p:cNvPr id="41" name="Line Callout 2 (No Border) 40">
            <a:extLst>
              <a:ext uri="{FF2B5EF4-FFF2-40B4-BE49-F238E27FC236}">
                <a16:creationId xmlns:a16="http://schemas.microsoft.com/office/drawing/2014/main" id="{60CC228E-8338-4543-974D-4507E7D286BF}"/>
              </a:ext>
            </a:extLst>
          </p:cNvPr>
          <p:cNvSpPr/>
          <p:nvPr/>
        </p:nvSpPr>
        <p:spPr>
          <a:xfrm flipH="1">
            <a:off x="4819255" y="2829464"/>
            <a:ext cx="2451877" cy="1687449"/>
          </a:xfrm>
          <a:prstGeom prst="callout2">
            <a:avLst>
              <a:gd name="adj1" fmla="val 18750"/>
              <a:gd name="adj2" fmla="val -8333"/>
              <a:gd name="adj3" fmla="val 18750"/>
              <a:gd name="adj4" fmla="val -16667"/>
              <a:gd name="adj5" fmla="val 41563"/>
              <a:gd name="adj6" fmla="val -32260"/>
            </a:avLst>
          </a:prstGeom>
          <a:solidFill>
            <a:srgbClr val="0F6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t>“After seeing examples on the website, deciding on my own wishes is a lot easier for me now.” </a:t>
            </a:r>
            <a:endParaRPr lang="en-US" sz="1800" dirty="0"/>
          </a:p>
          <a:p>
            <a:r>
              <a:rPr lang="en-US" sz="1300" i="1" dirty="0"/>
              <a:t>                             ~ Patient</a:t>
            </a:r>
            <a:r>
              <a:rPr lang="en-US" sz="1300" dirty="0"/>
              <a:t> </a:t>
            </a:r>
          </a:p>
        </p:txBody>
      </p:sp>
      <p:sp>
        <p:nvSpPr>
          <p:cNvPr id="42" name="Line Callout 2 (No Border) 41">
            <a:extLst>
              <a:ext uri="{FF2B5EF4-FFF2-40B4-BE49-F238E27FC236}">
                <a16:creationId xmlns:a16="http://schemas.microsoft.com/office/drawing/2014/main" id="{5CF9F172-D17B-0747-A99A-00FC70D2E423}"/>
              </a:ext>
            </a:extLst>
          </p:cNvPr>
          <p:cNvSpPr/>
          <p:nvPr/>
        </p:nvSpPr>
        <p:spPr>
          <a:xfrm flipH="1">
            <a:off x="344911" y="1179503"/>
            <a:ext cx="2195693" cy="1091294"/>
          </a:xfrm>
          <a:prstGeom prst="callout2">
            <a:avLst>
              <a:gd name="adj1" fmla="val 18750"/>
              <a:gd name="adj2" fmla="val -8333"/>
              <a:gd name="adj3" fmla="val 18750"/>
              <a:gd name="adj4" fmla="val -16667"/>
              <a:gd name="adj5" fmla="val 41563"/>
              <a:gd name="adj6" fmla="val -32260"/>
            </a:avLst>
          </a:prstGeom>
          <a:solidFill>
            <a:srgbClr val="0F6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ln w="0"/>
                <a:solidFill>
                  <a:schemeClr val="bg1"/>
                </a:solidFill>
                <a:effectLst>
                  <a:outerShdw blurRad="38100" dist="19050" dir="2700000" algn="tl" rotWithShape="0">
                    <a:schemeClr val="dk1">
                      <a:alpha val="40000"/>
                    </a:schemeClr>
                  </a:outerShdw>
                </a:effectLst>
              </a:rPr>
              <a:t>“PREPARE is the gold stand of ACP.”</a:t>
            </a:r>
          </a:p>
          <a:p>
            <a:endParaRPr lang="en-US" sz="1300" dirty="0">
              <a:ln w="0"/>
              <a:solidFill>
                <a:schemeClr val="bg1"/>
              </a:solidFill>
              <a:effectLst>
                <a:outerShdw blurRad="38100" dist="19050" dir="2700000" algn="tl" rotWithShape="0">
                  <a:schemeClr val="dk1">
                    <a:alpha val="40000"/>
                  </a:schemeClr>
                </a:outerShdw>
              </a:effectLst>
            </a:endParaRPr>
          </a:p>
          <a:p>
            <a:r>
              <a:rPr lang="en-US" sz="1300" dirty="0">
                <a:ln w="0"/>
                <a:solidFill>
                  <a:schemeClr val="bg1"/>
                </a:solidFill>
                <a:effectLst>
                  <a:outerShdw blurRad="38100" dist="19050" dir="2700000" algn="tl" rotWithShape="0">
                    <a:schemeClr val="dk1">
                      <a:alpha val="40000"/>
                    </a:schemeClr>
                  </a:outerShdw>
                </a:effectLst>
              </a:rPr>
              <a:t>       ~ Healthcare Leader</a:t>
            </a:r>
          </a:p>
        </p:txBody>
      </p:sp>
      <p:sp>
        <p:nvSpPr>
          <p:cNvPr id="21" name="Title 1">
            <a:extLst>
              <a:ext uri="{FF2B5EF4-FFF2-40B4-BE49-F238E27FC236}">
                <a16:creationId xmlns:a16="http://schemas.microsoft.com/office/drawing/2014/main" id="{2D8BE144-2ED0-6D4C-9432-36FE7A895FDC}"/>
              </a:ext>
            </a:extLst>
          </p:cNvPr>
          <p:cNvSpPr txBox="1">
            <a:spLocks/>
          </p:cNvSpPr>
          <p:nvPr/>
        </p:nvSpPr>
        <p:spPr>
          <a:xfrm>
            <a:off x="0" y="117700"/>
            <a:ext cx="91440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600" b="1" kern="0" dirty="0">
                <a:solidFill>
                  <a:srgbClr val="0F69A1"/>
                </a:solidFill>
              </a:rPr>
              <a:t>What Our Partners Are Saying</a:t>
            </a:r>
          </a:p>
        </p:txBody>
      </p:sp>
    </p:spTree>
    <p:extLst>
      <p:ext uri="{BB962C8B-B14F-4D97-AF65-F5344CB8AC3E}">
        <p14:creationId xmlns:p14="http://schemas.microsoft.com/office/powerpoint/2010/main" val="4169918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9CBC-15F0-C640-9080-FA7CD3E2BDA1}"/>
              </a:ext>
            </a:extLst>
          </p:cNvPr>
          <p:cNvSpPr txBox="1">
            <a:spLocks/>
          </p:cNvSpPr>
          <p:nvPr/>
        </p:nvSpPr>
        <p:spPr>
          <a:xfrm>
            <a:off x="-23446" y="209550"/>
            <a:ext cx="9144000" cy="7924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600" b="1" kern="0" dirty="0">
                <a:solidFill>
                  <a:srgbClr val="0F69A1"/>
                </a:solidFill>
              </a:rPr>
              <a:t>Summary of the PREPARE Innovation</a:t>
            </a:r>
          </a:p>
        </p:txBody>
      </p:sp>
      <p:sp>
        <p:nvSpPr>
          <p:cNvPr id="4" name="TextBox 3">
            <a:extLst>
              <a:ext uri="{FF2B5EF4-FFF2-40B4-BE49-F238E27FC236}">
                <a16:creationId xmlns:a16="http://schemas.microsoft.com/office/drawing/2014/main" id="{2D709C25-29CB-734F-89CC-F0A553D07711}"/>
              </a:ext>
            </a:extLst>
          </p:cNvPr>
          <p:cNvSpPr txBox="1"/>
          <p:nvPr/>
        </p:nvSpPr>
        <p:spPr>
          <a:xfrm>
            <a:off x="195677" y="905415"/>
            <a:ext cx="6870181" cy="4708981"/>
          </a:xfrm>
          <a:prstGeom prst="rect">
            <a:avLst/>
          </a:prstGeom>
          <a:noFill/>
        </p:spPr>
        <p:txBody>
          <a:bodyPr wrap="square" rtlCol="0">
            <a:spAutoFit/>
          </a:bodyPr>
          <a:lstStyle/>
          <a:p>
            <a:pPr marL="457200" indent="-457200">
              <a:spcAft>
                <a:spcPts val="1200"/>
              </a:spcAft>
              <a:buClr>
                <a:srgbClr val="00B050"/>
              </a:buClr>
              <a:buFont typeface="Wingdings" pitchFamily="2" charset="2"/>
              <a:buChar char="ü"/>
            </a:pPr>
            <a:r>
              <a:rPr lang="en-US" sz="2600" b="1" dirty="0"/>
              <a:t>Evidence-based, NCOA endorsed  </a:t>
            </a:r>
            <a:endParaRPr lang="en-US" sz="2600" dirty="0"/>
          </a:p>
          <a:p>
            <a:pPr marL="457200" indent="-457200">
              <a:spcAft>
                <a:spcPts val="1200"/>
              </a:spcAft>
              <a:buClr>
                <a:srgbClr val="00B050"/>
              </a:buClr>
              <a:buFont typeface="Wingdings" pitchFamily="2" charset="2"/>
              <a:buChar char="ü"/>
            </a:pPr>
            <a:r>
              <a:rPr lang="en-US" sz="2600" b="1" dirty="0"/>
              <a:t>Proven outcomes in health systems</a:t>
            </a:r>
          </a:p>
          <a:p>
            <a:pPr marL="457200" indent="-457200">
              <a:spcAft>
                <a:spcPts val="1200"/>
              </a:spcAft>
              <a:buClr>
                <a:srgbClr val="00B050"/>
              </a:buClr>
              <a:buFont typeface="Wingdings" pitchFamily="2" charset="2"/>
              <a:buChar char="ü"/>
            </a:pPr>
            <a:r>
              <a:rPr lang="en-US" sz="2600" b="1" dirty="0"/>
              <a:t>Primes patients </a:t>
            </a:r>
            <a:r>
              <a:rPr lang="en-US" sz="2600" b="1" dirty="0">
                <a:sym typeface="Wingdings" pitchFamily="2" charset="2"/>
              </a:rPr>
              <a:t> e</a:t>
            </a:r>
            <a:r>
              <a:rPr lang="en-US" sz="2600" b="1" dirty="0"/>
              <a:t>asier for clinicians</a:t>
            </a:r>
            <a:r>
              <a:rPr lang="en-US" sz="2600" dirty="0"/>
              <a:t> </a:t>
            </a:r>
          </a:p>
          <a:p>
            <a:pPr marL="457200" indent="-457200">
              <a:spcAft>
                <a:spcPts val="1200"/>
              </a:spcAft>
              <a:buClr>
                <a:srgbClr val="00B050"/>
              </a:buClr>
              <a:buFont typeface="Wingdings" pitchFamily="2" charset="2"/>
              <a:buChar char="ü"/>
            </a:pPr>
            <a:r>
              <a:rPr lang="en-US" sz="2600" b="1" dirty="0"/>
              <a:t>Accessible &amp; decreases disparities</a:t>
            </a:r>
            <a:endParaRPr lang="en-US" sz="2600" dirty="0"/>
          </a:p>
          <a:p>
            <a:pPr marL="457200" indent="-457200">
              <a:spcAft>
                <a:spcPts val="1200"/>
              </a:spcAft>
              <a:buClr>
                <a:srgbClr val="00B050"/>
              </a:buClr>
              <a:buFont typeface="Wingdings" pitchFamily="2" charset="2"/>
              <a:buChar char="ü"/>
            </a:pPr>
            <a:r>
              <a:rPr lang="en-US" sz="2600" b="1" dirty="0"/>
              <a:t>Customizable  </a:t>
            </a:r>
            <a:endParaRPr lang="en-US" sz="2600" dirty="0"/>
          </a:p>
          <a:p>
            <a:pPr marL="457200" indent="-457200">
              <a:spcAft>
                <a:spcPts val="1200"/>
              </a:spcAft>
              <a:buClr>
                <a:srgbClr val="00B050"/>
              </a:buClr>
              <a:buFont typeface="Wingdings" pitchFamily="2" charset="2"/>
              <a:buChar char="ü"/>
            </a:pPr>
            <a:r>
              <a:rPr lang="en-US" sz="2600" b="1" dirty="0"/>
              <a:t>Ongoing legal &amp; content updates</a:t>
            </a:r>
            <a:endParaRPr lang="en-US" sz="2600" dirty="0"/>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dirty="0"/>
          </a:p>
          <a:p>
            <a:r>
              <a:rPr lang="en-US" dirty="0"/>
              <a:t> </a:t>
            </a:r>
          </a:p>
          <a:p>
            <a:pPr marL="342900" indent="-34290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421B3DAD-785A-3042-9F9B-CFF899184A55}"/>
              </a:ext>
            </a:extLst>
          </p:cNvPr>
          <p:cNvGrpSpPr/>
          <p:nvPr/>
        </p:nvGrpSpPr>
        <p:grpSpPr>
          <a:xfrm rot="576836">
            <a:off x="7120818" y="778552"/>
            <a:ext cx="1712281" cy="3586395"/>
            <a:chOff x="2597413" y="3911486"/>
            <a:chExt cx="1433567" cy="2751267"/>
          </a:xfrm>
        </p:grpSpPr>
        <p:pic>
          <p:nvPicPr>
            <p:cNvPr id="12" name="Picture 11">
              <a:extLst>
                <a:ext uri="{FF2B5EF4-FFF2-40B4-BE49-F238E27FC236}">
                  <a16:creationId xmlns:a16="http://schemas.microsoft.com/office/drawing/2014/main" id="{20892747-82A6-8D49-A1A5-B8EF43094F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73353">
              <a:off x="2597413" y="3911486"/>
              <a:ext cx="1332649" cy="1410060"/>
            </a:xfrm>
            <a:prstGeom prst="rect">
              <a:avLst/>
            </a:prstGeom>
            <a:solidFill>
              <a:schemeClr val="bg1"/>
            </a:solidFill>
          </p:spPr>
        </p:pic>
        <p:pic>
          <p:nvPicPr>
            <p:cNvPr id="13" name="Picture 2" descr="https://lh5.googleusercontent.com/6eEagmZJdst9hIEbj1jP_pBf3J5HbfEq2fHrdlExWPwknbGZ7f5S3-gJHf-TENHvoZyNhHC-nSI11kNATwRqUDGW0LTweKbHK-RjDE7Bu2yk-ldWVFphtLHOQpQ2OmNaM7w-qA_JNQ">
              <a:extLst>
                <a:ext uri="{FF2B5EF4-FFF2-40B4-BE49-F238E27FC236}">
                  <a16:creationId xmlns:a16="http://schemas.microsoft.com/office/drawing/2014/main" id="{5353B016-F890-9747-8F93-3159764FF03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458971">
              <a:off x="2977715" y="4551174"/>
              <a:ext cx="1053265" cy="1249789"/>
            </a:xfrm>
            <a:prstGeom prst="rect">
              <a:avLst/>
            </a:prstGeom>
            <a:solidFill>
              <a:schemeClr val="bg1"/>
            </a:solidFill>
          </p:spPr>
        </p:pic>
        <p:pic>
          <p:nvPicPr>
            <p:cNvPr id="14" name="Picture 13">
              <a:extLst>
                <a:ext uri="{FF2B5EF4-FFF2-40B4-BE49-F238E27FC236}">
                  <a16:creationId xmlns:a16="http://schemas.microsoft.com/office/drawing/2014/main" id="{74701DD9-C0B2-DE4C-B3B1-5944AF5F5E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078453">
              <a:off x="2598462" y="5000011"/>
              <a:ext cx="1013603" cy="1221340"/>
            </a:xfrm>
            <a:prstGeom prst="rect">
              <a:avLst/>
            </a:prstGeom>
            <a:solidFill>
              <a:schemeClr val="bg1"/>
            </a:solidFill>
          </p:spPr>
        </p:pic>
        <p:pic>
          <p:nvPicPr>
            <p:cNvPr id="15" name="Picture 14">
              <a:extLst>
                <a:ext uri="{FF2B5EF4-FFF2-40B4-BE49-F238E27FC236}">
                  <a16:creationId xmlns:a16="http://schemas.microsoft.com/office/drawing/2014/main" id="{49718EF0-4211-5542-AF96-33DA1EF3BE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79366">
              <a:off x="3073144" y="5374349"/>
              <a:ext cx="610041" cy="1288404"/>
            </a:xfrm>
            <a:prstGeom prst="rect">
              <a:avLst/>
            </a:prstGeom>
            <a:solidFill>
              <a:schemeClr val="bg1"/>
            </a:solidFill>
          </p:spPr>
        </p:pic>
      </p:grpSp>
    </p:spTree>
    <p:extLst>
      <p:ext uri="{BB962C8B-B14F-4D97-AF65-F5344CB8AC3E}">
        <p14:creationId xmlns:p14="http://schemas.microsoft.com/office/powerpoint/2010/main" val="1521963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1B43A4-9ECF-9940-9700-E51217D14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843"/>
          <a:stretch/>
        </p:blipFill>
        <p:spPr>
          <a:xfrm>
            <a:off x="182861" y="1406309"/>
            <a:ext cx="8778278" cy="2593018"/>
          </a:xfrm>
          <a:prstGeom prst="rect">
            <a:avLst/>
          </a:prstGeom>
        </p:spPr>
      </p:pic>
      <p:sp>
        <p:nvSpPr>
          <p:cNvPr id="7" name="TextBox 6">
            <a:extLst>
              <a:ext uri="{FF2B5EF4-FFF2-40B4-BE49-F238E27FC236}">
                <a16:creationId xmlns:a16="http://schemas.microsoft.com/office/drawing/2014/main" id="{08FE63A0-6C83-0541-993A-33B9799D1568}"/>
              </a:ext>
            </a:extLst>
          </p:cNvPr>
          <p:cNvSpPr txBox="1"/>
          <p:nvPr/>
        </p:nvSpPr>
        <p:spPr>
          <a:xfrm>
            <a:off x="671166" y="245123"/>
            <a:ext cx="807720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F69A1"/>
                </a:solidFill>
                <a:effectLst/>
                <a:uLnTx/>
                <a:uFillTx/>
                <a:latin typeface="Arial"/>
                <a:ea typeface="ヒラギノ角ゴ Pro W3" charset="-128"/>
                <a:cs typeface="Arial"/>
                <a:sym typeface="Arial"/>
              </a:rPr>
              <a:t>Licensing Opportunities</a:t>
            </a:r>
          </a:p>
        </p:txBody>
      </p:sp>
      <p:sp>
        <p:nvSpPr>
          <p:cNvPr id="2" name="TextBox 1">
            <a:extLst>
              <a:ext uri="{FF2B5EF4-FFF2-40B4-BE49-F238E27FC236}">
                <a16:creationId xmlns:a16="http://schemas.microsoft.com/office/drawing/2014/main" id="{46853188-7DD8-EE46-BE9D-EDDC5BED7B57}"/>
              </a:ext>
            </a:extLst>
          </p:cNvPr>
          <p:cNvSpPr txBox="1"/>
          <p:nvPr/>
        </p:nvSpPr>
        <p:spPr>
          <a:xfrm>
            <a:off x="2584320" y="1887210"/>
            <a:ext cx="6593704" cy="1862048"/>
          </a:xfrm>
          <a:prstGeom prst="rect">
            <a:avLst/>
          </a:prstGeom>
          <a:noFill/>
        </p:spPr>
        <p:txBody>
          <a:bodyPr wrap="square" rtlCol="0">
            <a:spAutoFit/>
          </a:bodyPr>
          <a:lstStyle/>
          <a:p>
            <a:r>
              <a:rPr lang="en-US" sz="2000" dirty="0"/>
              <a:t>The UC Regents offers several </a:t>
            </a:r>
            <a:r>
              <a:rPr lang="en-US" sz="2000" u="sng" dirty="0">
                <a:hlinkClick r:id="rId4"/>
              </a:rPr>
              <a:t>licensing opportunities</a:t>
            </a:r>
            <a:r>
              <a:rPr lang="en-US" sz="2000" u="sng" dirty="0"/>
              <a:t>:</a:t>
            </a:r>
          </a:p>
          <a:p>
            <a:pPr marL="285750" indent="-285750">
              <a:spcAft>
                <a:spcPts val="600"/>
              </a:spcAft>
              <a:buFont typeface="Arial" panose="020B0604020202020204" pitchFamily="34" charset="0"/>
              <a:buChar char="•"/>
            </a:pPr>
            <a:r>
              <a:rPr lang="en-US" sz="2000" dirty="0"/>
              <a:t>Branding of materials and custom landing pages</a:t>
            </a:r>
          </a:p>
          <a:p>
            <a:pPr marL="285750" indent="-285750">
              <a:spcAft>
                <a:spcPts val="600"/>
              </a:spcAft>
              <a:buFont typeface="Arial" panose="020B0604020202020204" pitchFamily="34" charset="0"/>
              <a:buChar char="•"/>
            </a:pPr>
            <a:r>
              <a:rPr lang="en-US" sz="2000" dirty="0"/>
              <a:t>Data reporting</a:t>
            </a:r>
          </a:p>
          <a:p>
            <a:pPr marL="285750" indent="-285750">
              <a:spcAft>
                <a:spcPts val="600"/>
              </a:spcAft>
              <a:buFont typeface="Arial" panose="020B0604020202020204" pitchFamily="34" charset="0"/>
              <a:buChar char="•"/>
            </a:pPr>
            <a:r>
              <a:rPr lang="en-US" sz="2000" dirty="0"/>
              <a:t>Research</a:t>
            </a:r>
          </a:p>
          <a:p>
            <a:pPr marL="285750" indent="-285750">
              <a:spcAft>
                <a:spcPts val="600"/>
              </a:spcAft>
              <a:buFont typeface="Arial" panose="020B0604020202020204" pitchFamily="34" charset="0"/>
              <a:buChar char="•"/>
            </a:pPr>
            <a:r>
              <a:rPr lang="en-US" sz="2000" dirty="0"/>
              <a:t>Third party integration </a:t>
            </a:r>
            <a:r>
              <a:rPr lang="en-US" sz="2000" dirty="0">
                <a:sym typeface="Wingdings" pitchFamily="2" charset="2"/>
              </a:rPr>
              <a:t> </a:t>
            </a:r>
            <a:r>
              <a:rPr lang="en-US" sz="2000" b="1" dirty="0">
                <a:solidFill>
                  <a:srgbClr val="0070C0"/>
                </a:solidFill>
                <a:sym typeface="Wingdings" pitchFamily="2" charset="2"/>
              </a:rPr>
              <a:t>Powered by PREPARE</a:t>
            </a:r>
            <a:endParaRPr lang="en-US" sz="2000" b="1" dirty="0">
              <a:solidFill>
                <a:srgbClr val="0070C0"/>
              </a:solidFill>
            </a:endParaRPr>
          </a:p>
        </p:txBody>
      </p:sp>
      <p:sp>
        <p:nvSpPr>
          <p:cNvPr id="6" name="TextBox 5">
            <a:extLst>
              <a:ext uri="{FF2B5EF4-FFF2-40B4-BE49-F238E27FC236}">
                <a16:creationId xmlns:a16="http://schemas.microsoft.com/office/drawing/2014/main" id="{2C54A29A-2743-2B45-8E81-FF81478420E8}"/>
              </a:ext>
            </a:extLst>
          </p:cNvPr>
          <p:cNvSpPr txBox="1"/>
          <p:nvPr/>
        </p:nvSpPr>
        <p:spPr>
          <a:xfrm>
            <a:off x="3078132" y="4514181"/>
            <a:ext cx="6065868" cy="746358"/>
          </a:xfrm>
          <a:prstGeom prst="rect">
            <a:avLst/>
          </a:prstGeom>
          <a:noFill/>
        </p:spPr>
        <p:txBody>
          <a:bodyPr wrap="square" rtlCol="0">
            <a:spAutoFit/>
          </a:bodyPr>
          <a:lstStyle/>
          <a:p>
            <a:endParaRPr lang="en-US" sz="1600" dirty="0"/>
          </a:p>
          <a:p>
            <a:r>
              <a:rPr lang="en-US" sz="1600" dirty="0"/>
              <a:t>Contact </a:t>
            </a:r>
            <a:r>
              <a:rPr lang="en-US" sz="1600" u="sng" dirty="0">
                <a:hlinkClick r:id="rId5"/>
              </a:rPr>
              <a:t>info@prepareforyourcare.org</a:t>
            </a:r>
            <a:r>
              <a:rPr lang="en-US" sz="1600" dirty="0"/>
              <a:t> and see </a:t>
            </a:r>
            <a:r>
              <a:rPr lang="en-US" sz="1600" u="sng" dirty="0">
                <a:hlinkClick r:id="rId6"/>
              </a:rPr>
              <a:t>Terms of use</a:t>
            </a:r>
            <a:r>
              <a:rPr lang="en-US" sz="1600" dirty="0"/>
              <a:t>.</a:t>
            </a:r>
          </a:p>
          <a:p>
            <a:r>
              <a:rPr lang="en-US" sz="1050" dirty="0"/>
              <a:t> </a:t>
            </a:r>
          </a:p>
        </p:txBody>
      </p:sp>
    </p:spTree>
    <p:extLst>
      <p:ext uri="{BB962C8B-B14F-4D97-AF65-F5344CB8AC3E}">
        <p14:creationId xmlns:p14="http://schemas.microsoft.com/office/powerpoint/2010/main" val="307976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BACB7-5D11-9743-AA8C-36573F7E61E3}"/>
              </a:ext>
            </a:extLst>
          </p:cNvPr>
          <p:cNvSpPr txBox="1"/>
          <p:nvPr/>
        </p:nvSpPr>
        <p:spPr>
          <a:xfrm>
            <a:off x="252676" y="206203"/>
            <a:ext cx="7546040" cy="646331"/>
          </a:xfrm>
          <a:prstGeom prst="rect">
            <a:avLst/>
          </a:prstGeom>
          <a:noFill/>
        </p:spPr>
        <p:txBody>
          <a:bodyPr wrap="square" rtlCol="0">
            <a:spAutoFit/>
          </a:bodyPr>
          <a:lstStyle/>
          <a:p>
            <a:pPr defTabSz="685800" eaLnBrk="1" fontAlgn="auto" hangingPunct="1">
              <a:spcBef>
                <a:spcPts val="0"/>
              </a:spcBef>
              <a:spcAft>
                <a:spcPts val="0"/>
              </a:spcAft>
              <a:buClr>
                <a:srgbClr val="000000"/>
              </a:buClr>
            </a:pPr>
            <a:r>
              <a:rPr lang="en-US" sz="3600" b="1" kern="0" dirty="0">
                <a:solidFill>
                  <a:srgbClr val="0F69A1"/>
                </a:solidFill>
                <a:latin typeface="Arial"/>
                <a:cs typeface="Arial"/>
                <a:sym typeface="Arial"/>
              </a:rPr>
              <a:t>Need for Advance Care Planning </a:t>
            </a:r>
          </a:p>
        </p:txBody>
      </p:sp>
      <p:sp>
        <p:nvSpPr>
          <p:cNvPr id="8" name="Content Placeholder 2">
            <a:extLst>
              <a:ext uri="{FF2B5EF4-FFF2-40B4-BE49-F238E27FC236}">
                <a16:creationId xmlns:a16="http://schemas.microsoft.com/office/drawing/2014/main" id="{01682F02-02D1-8648-AB28-2B468325F4A9}"/>
              </a:ext>
            </a:extLst>
          </p:cNvPr>
          <p:cNvSpPr txBox="1">
            <a:spLocks/>
          </p:cNvSpPr>
          <p:nvPr/>
        </p:nvSpPr>
        <p:spPr>
          <a:xfrm>
            <a:off x="72013" y="1329205"/>
            <a:ext cx="8839200" cy="3394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defTabSz="685800" eaLnBrk="1" fontAlgn="auto" hangingPunct="1">
              <a:spcAft>
                <a:spcPts val="3600"/>
              </a:spcAft>
              <a:buFont typeface="Arial" panose="020B0604020202020204" pitchFamily="34" charset="0"/>
              <a:buChar char="•"/>
            </a:pPr>
            <a:r>
              <a:rPr lang="en-US" sz="2400" kern="0" dirty="0">
                <a:solidFill>
                  <a:srgbClr val="000000"/>
                </a:solidFill>
                <a:latin typeface="Arial" panose="020B0604020202020204" pitchFamily="34" charset="0"/>
                <a:ea typeface="Times New Roman" panose="02020603050405020304" pitchFamily="18" charset="0"/>
              </a:rPr>
              <a:t>Populations are aging, the burden of chronic illness              is increasing, people are not prepared for decision making</a:t>
            </a:r>
            <a:endParaRPr lang="en-US" sz="500" kern="0" dirty="0">
              <a:solidFill>
                <a:srgbClr val="000000"/>
              </a:solidFill>
              <a:latin typeface="Arial" panose="020B0604020202020204" pitchFamily="34" charset="0"/>
              <a:ea typeface="Times New Roman" panose="02020603050405020304" pitchFamily="18" charset="0"/>
            </a:endParaRPr>
          </a:p>
          <a:p>
            <a:pPr marL="342900" indent="-342900" defTabSz="685800" eaLnBrk="1" fontAlgn="auto" hangingPunct="1">
              <a:spcAft>
                <a:spcPts val="600"/>
              </a:spcAft>
              <a:buFont typeface="Arial" panose="020B0604020202020204" pitchFamily="34" charset="0"/>
              <a:buChar char="•"/>
            </a:pPr>
            <a:r>
              <a:rPr lang="en-US" sz="2400" b="1" kern="0" dirty="0">
                <a:solidFill>
                  <a:srgbClr val="000000"/>
                </a:solidFill>
                <a:latin typeface="Arial" panose="020B0604020202020204" pitchFamily="34" charset="0"/>
                <a:ea typeface="Times New Roman" panose="02020603050405020304" pitchFamily="18" charset="0"/>
              </a:rPr>
              <a:t>Advance care planning</a:t>
            </a:r>
            <a:r>
              <a:rPr lang="en-US" sz="2400" kern="0" dirty="0">
                <a:solidFill>
                  <a:srgbClr val="000000"/>
                </a:solidFill>
                <a:latin typeface="Arial" panose="020B0604020202020204" pitchFamily="34" charset="0"/>
                <a:ea typeface="Times New Roman" panose="02020603050405020304" pitchFamily="18" charset="0"/>
              </a:rPr>
              <a:t> (ACP) is an important quality metric</a:t>
            </a:r>
          </a:p>
          <a:p>
            <a:pPr marL="800100" lvl="1" indent="-342900" defTabSz="685800" eaLnBrk="1" fontAlgn="auto" hangingPunct="1">
              <a:spcAft>
                <a:spcPts val="600"/>
              </a:spcAft>
              <a:buFont typeface="Arial" panose="020B0604020202020204" pitchFamily="34" charset="0"/>
              <a:buChar char="•"/>
            </a:pPr>
            <a:r>
              <a:rPr lang="en-US" sz="2200" kern="0" dirty="0">
                <a:latin typeface="Arial" panose="020B0604020202020204" pitchFamily="34" charset="0"/>
                <a:ea typeface="Times New Roman" panose="02020603050405020304" pitchFamily="18" charset="0"/>
              </a:rPr>
              <a:t>It p</a:t>
            </a:r>
            <a:r>
              <a:rPr lang="en-US" sz="2200" kern="0" dirty="0">
                <a:solidFill>
                  <a:srgbClr val="000000"/>
                </a:solidFill>
                <a:latin typeface="Arial" panose="020B0604020202020204" pitchFamily="34" charset="0"/>
                <a:ea typeface="Times New Roman" panose="02020603050405020304" pitchFamily="18" charset="0"/>
              </a:rPr>
              <a:t>repares patients &amp; surrogates for medical decision making</a:t>
            </a:r>
          </a:p>
          <a:p>
            <a:pPr marL="800100" lvl="1" indent="-342900" defTabSz="685800" eaLnBrk="1" fontAlgn="auto" hangingPunct="1">
              <a:spcAft>
                <a:spcPts val="600"/>
              </a:spcAft>
              <a:buFont typeface="Arial" panose="020B0604020202020204" pitchFamily="34" charset="0"/>
              <a:buChar char="•"/>
            </a:pPr>
            <a:r>
              <a:rPr lang="en-US" sz="2200" kern="0" dirty="0">
                <a:latin typeface="Arial" panose="020B0604020202020204" pitchFamily="34" charset="0"/>
                <a:ea typeface="Times New Roman" panose="02020603050405020304" pitchFamily="18" charset="0"/>
              </a:rPr>
              <a:t>Improves satisfaction with communication and care</a:t>
            </a:r>
          </a:p>
          <a:p>
            <a:pPr marL="800100" lvl="1" indent="-342900" defTabSz="685800" eaLnBrk="1" fontAlgn="auto" hangingPunct="1">
              <a:spcAft>
                <a:spcPts val="600"/>
              </a:spcAft>
              <a:buFont typeface="Arial" panose="020B0604020202020204" pitchFamily="34" charset="0"/>
              <a:buChar char="•"/>
            </a:pPr>
            <a:r>
              <a:rPr lang="en-US" sz="2200" kern="0" dirty="0">
                <a:solidFill>
                  <a:srgbClr val="000000"/>
                </a:solidFill>
                <a:latin typeface="Arial" panose="020B0604020202020204" pitchFamily="34" charset="0"/>
                <a:ea typeface="Times New Roman" panose="02020603050405020304" pitchFamily="18" charset="0"/>
              </a:rPr>
              <a:t>Decreases surrogate burden, PTSD, complicated grief</a:t>
            </a:r>
          </a:p>
        </p:txBody>
      </p:sp>
      <p:pic>
        <p:nvPicPr>
          <p:cNvPr id="4" name="Picture 3">
            <a:extLst>
              <a:ext uri="{FF2B5EF4-FFF2-40B4-BE49-F238E27FC236}">
                <a16:creationId xmlns:a16="http://schemas.microsoft.com/office/drawing/2014/main" id="{52CCF7E5-F10B-B141-BB6E-270764349970}"/>
              </a:ext>
            </a:extLst>
          </p:cNvPr>
          <p:cNvPicPr>
            <a:picLocks noChangeAspect="1"/>
          </p:cNvPicPr>
          <p:nvPr/>
        </p:nvPicPr>
        <p:blipFill>
          <a:blip r:embed="rId3"/>
          <a:stretch>
            <a:fillRect/>
          </a:stretch>
        </p:blipFill>
        <p:spPr>
          <a:xfrm>
            <a:off x="7838809" y="86788"/>
            <a:ext cx="1152791" cy="1140080"/>
          </a:xfrm>
          <a:prstGeom prst="rect">
            <a:avLst/>
          </a:prstGeom>
        </p:spPr>
      </p:pic>
      <p:sp>
        <p:nvSpPr>
          <p:cNvPr id="5" name="TextBox 4">
            <a:extLst>
              <a:ext uri="{FF2B5EF4-FFF2-40B4-BE49-F238E27FC236}">
                <a16:creationId xmlns:a16="http://schemas.microsoft.com/office/drawing/2014/main" id="{72C10E87-C91B-EB4C-A648-3D858AF0C4C1}"/>
              </a:ext>
            </a:extLst>
          </p:cNvPr>
          <p:cNvSpPr txBox="1"/>
          <p:nvPr/>
        </p:nvSpPr>
        <p:spPr>
          <a:xfrm>
            <a:off x="3048000" y="4723677"/>
            <a:ext cx="8991600" cy="861774"/>
          </a:xfrm>
          <a:prstGeom prst="rect">
            <a:avLst/>
          </a:prstGeom>
          <a:noFill/>
        </p:spPr>
        <p:txBody>
          <a:bodyPr wrap="square" rtlCol="0">
            <a:spAutoFit/>
          </a:bodyPr>
          <a:lstStyle/>
          <a:p>
            <a:r>
              <a:rPr lang="en-US" sz="1200" dirty="0">
                <a:solidFill>
                  <a:srgbClr val="000000"/>
                </a:solidFill>
              </a:rPr>
              <a:t>McMahan, Sudore et al. </a:t>
            </a:r>
            <a:r>
              <a:rPr lang="en-US" sz="1200" i="1" dirty="0">
                <a:solidFill>
                  <a:srgbClr val="000000"/>
                </a:solidFill>
              </a:rPr>
              <a:t>J Am </a:t>
            </a:r>
            <a:r>
              <a:rPr lang="en-US" sz="1200" i="1" dirty="0" err="1">
                <a:solidFill>
                  <a:srgbClr val="000000"/>
                </a:solidFill>
              </a:rPr>
              <a:t>Geriatr</a:t>
            </a:r>
            <a:r>
              <a:rPr lang="en-US" sz="1200" i="1" dirty="0">
                <a:solidFill>
                  <a:srgbClr val="000000"/>
                </a:solidFill>
              </a:rPr>
              <a:t> Soc. </a:t>
            </a:r>
            <a:r>
              <a:rPr lang="en-US" sz="1200" dirty="0">
                <a:solidFill>
                  <a:srgbClr val="000000"/>
                </a:solidFill>
              </a:rPr>
              <a:t>2020 </a:t>
            </a:r>
          </a:p>
          <a:p>
            <a:r>
              <a:rPr lang="en-US" sz="800" dirty="0">
                <a:solidFill>
                  <a:srgbClr val="000000"/>
                </a:solidFill>
                <a:hlinkClick r:id="rId4"/>
              </a:rPr>
              <a:t>https://www.cms.gov/outreach-and-education/medicare-learning-network-mln/mlnproducts/downloads/advancecareplanning.pdf</a:t>
            </a:r>
            <a:endParaRPr lang="en-US" sz="800" dirty="0">
              <a:solidFill>
                <a:srgbClr val="000000"/>
              </a:solidFill>
            </a:endParaRPr>
          </a:p>
          <a:p>
            <a:r>
              <a:rPr lang="en-US" sz="1400" dirty="0"/>
              <a:t> </a:t>
            </a:r>
          </a:p>
          <a:p>
            <a:endParaRPr kumimoji="0" lang="en-US" sz="1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680949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A30D1A-3306-8F49-BCA6-D7DA51BCA993}"/>
              </a:ext>
            </a:extLst>
          </p:cNvPr>
          <p:cNvSpPr txBox="1"/>
          <p:nvPr/>
        </p:nvSpPr>
        <p:spPr>
          <a:xfrm>
            <a:off x="152401" y="1657"/>
            <a:ext cx="8668869" cy="954107"/>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
                <a:srgbClr val="000000"/>
              </a:buClr>
              <a:buSzTx/>
              <a:buFontTx/>
              <a:buNone/>
              <a:tabLst/>
              <a:defRPr/>
            </a:pPr>
            <a:r>
              <a:rPr kumimoji="0" lang="en-US" altLang="en-US" sz="2800" b="1" i="0" u="none" strike="noStrike" kern="1200" cap="none" spc="0" normalizeH="0" baseline="0" noProof="0" dirty="0">
                <a:ln>
                  <a:noFill/>
                </a:ln>
                <a:solidFill>
                  <a:srgbClr val="0F69A1"/>
                </a:solidFill>
                <a:effectLst/>
                <a:uLnTx/>
                <a:uFillTx/>
                <a:latin typeface="Arial" panose="020B0604020202020204" pitchFamily="34" charset="0"/>
                <a:ea typeface="MS PGothic" charset="-128"/>
                <a:cs typeface="Arial" panose="020B0604020202020204" pitchFamily="34" charset="0"/>
              </a:rPr>
              <a:t>Online, Secure ACP Program with </a:t>
            </a:r>
            <a:r>
              <a:rPr lang="en-US" altLang="en-US" sz="2800" b="1" dirty="0">
                <a:solidFill>
                  <a:srgbClr val="0F69A1"/>
                </a:solidFill>
                <a:latin typeface="Arial" panose="020B0604020202020204" pitchFamily="34" charset="0"/>
                <a:ea typeface="MS PGothic" charset="-128"/>
                <a:cs typeface="Arial" panose="020B0604020202020204" pitchFamily="34" charset="0"/>
              </a:rPr>
              <a:t>Videos </a:t>
            </a:r>
          </a:p>
          <a:p>
            <a:pPr marL="0" marR="0" lvl="0" indent="0" defTabSz="685800" rtl="0" eaLnBrk="1" fontAlgn="auto" latinLnBrk="0" hangingPunct="1">
              <a:lnSpc>
                <a:spcPct val="100000"/>
              </a:lnSpc>
              <a:spcBef>
                <a:spcPts val="0"/>
              </a:spcBef>
              <a:spcAft>
                <a:spcPts val="0"/>
              </a:spcAft>
              <a:buClr>
                <a:srgbClr val="000000"/>
              </a:buClr>
              <a:buSzTx/>
              <a:buFontTx/>
              <a:buNone/>
              <a:tabLst/>
              <a:defRPr/>
            </a:pPr>
            <a:r>
              <a:rPr lang="en-US" altLang="en-US" sz="2800" b="1" dirty="0">
                <a:solidFill>
                  <a:srgbClr val="0F69A1"/>
                </a:solidFill>
                <a:latin typeface="Arial" panose="020B0604020202020204" pitchFamily="34" charset="0"/>
                <a:ea typeface="MS PGothic" charset="-128"/>
                <a:cs typeface="Arial" panose="020B0604020202020204" pitchFamily="34" charset="0"/>
              </a:rPr>
              <a:t>and </a:t>
            </a:r>
            <a:r>
              <a:rPr kumimoji="0" lang="en-US" altLang="en-US" sz="2800" b="1" i="0" u="none" strike="noStrike" kern="1200" cap="none" spc="0" normalizeH="0" baseline="0" noProof="0" dirty="0">
                <a:ln>
                  <a:noFill/>
                </a:ln>
                <a:solidFill>
                  <a:srgbClr val="0F69A1"/>
                </a:solidFill>
                <a:effectLst/>
                <a:uLnTx/>
                <a:uFillTx/>
                <a:latin typeface="Arial" panose="020B0604020202020204" pitchFamily="34" charset="0"/>
                <a:ea typeface="MS PGothic" charset="-128"/>
                <a:cs typeface="Arial" panose="020B0604020202020204" pitchFamily="34" charset="0"/>
              </a:rPr>
              <a:t>Easy-to-Read Advance Directives</a:t>
            </a:r>
            <a:endParaRPr kumimoji="0" lang="en-US" sz="3000" b="1" i="0" u="none" strike="noStrike" kern="0" cap="none" spc="0" normalizeH="0" baseline="0" noProof="0" dirty="0">
              <a:ln>
                <a:noFill/>
              </a:ln>
              <a:solidFill>
                <a:srgbClr val="0F69A1"/>
              </a:solidFill>
              <a:effectLst/>
              <a:uLnTx/>
              <a:uFillTx/>
              <a:latin typeface="Arial"/>
              <a:ea typeface="ヒラギノ角ゴ Pro W3" charset="-128"/>
              <a:cs typeface="Arial"/>
              <a:sym typeface="Arial"/>
            </a:endParaRPr>
          </a:p>
        </p:txBody>
      </p:sp>
      <p:grpSp>
        <p:nvGrpSpPr>
          <p:cNvPr id="2" name="Group 1">
            <a:extLst>
              <a:ext uri="{FF2B5EF4-FFF2-40B4-BE49-F238E27FC236}">
                <a16:creationId xmlns:a16="http://schemas.microsoft.com/office/drawing/2014/main" id="{B03DEFA8-7168-710D-BF69-381668EC7845}"/>
              </a:ext>
            </a:extLst>
          </p:cNvPr>
          <p:cNvGrpSpPr/>
          <p:nvPr/>
        </p:nvGrpSpPr>
        <p:grpSpPr>
          <a:xfrm>
            <a:off x="4594130" y="1277136"/>
            <a:ext cx="3992602" cy="3085299"/>
            <a:chOff x="4594130" y="1277136"/>
            <a:chExt cx="3992602" cy="3085299"/>
          </a:xfrm>
        </p:grpSpPr>
        <p:pic>
          <p:nvPicPr>
            <p:cNvPr id="36" name="Picture 35" descr="Graphical user interface, text, application&#10;&#10;Description automatically generated">
              <a:extLst>
                <a:ext uri="{FF2B5EF4-FFF2-40B4-BE49-F238E27FC236}">
                  <a16:creationId xmlns:a16="http://schemas.microsoft.com/office/drawing/2014/main" id="{05A208A3-338D-9B41-8ADA-BFD8EE5BA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289" y="1277136"/>
              <a:ext cx="1794870" cy="2332303"/>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9BD0346D-1AA3-164B-8268-42D3C103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4921">
              <a:off x="4594130" y="1313146"/>
              <a:ext cx="1857763" cy="2423402"/>
            </a:xfrm>
            <a:prstGeom prst="rect">
              <a:avLst/>
            </a:prstGeom>
          </p:spPr>
        </p:pic>
        <p:pic>
          <p:nvPicPr>
            <p:cNvPr id="30" name="Picture 29" descr="Graphical user interface, text, application&#10;&#10;Description automatically generated">
              <a:extLst>
                <a:ext uri="{FF2B5EF4-FFF2-40B4-BE49-F238E27FC236}">
                  <a16:creationId xmlns:a16="http://schemas.microsoft.com/office/drawing/2014/main" id="{8738A2F1-5E62-7C40-AB30-8C4C3A299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17567">
              <a:off x="5378180" y="1986674"/>
              <a:ext cx="1431127" cy="1866419"/>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BBEF4F69-7127-ED46-BD18-51623644A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2048">
              <a:off x="5919007" y="2384566"/>
              <a:ext cx="1483166" cy="1931515"/>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B855BB75-B1E3-2744-9166-1F6F58CAE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13777">
              <a:off x="7039746" y="1426492"/>
              <a:ext cx="1525676" cy="1991915"/>
            </a:xfrm>
            <a:prstGeom prst="rect">
              <a:avLst/>
            </a:prstGeom>
          </p:spPr>
        </p:pic>
        <p:pic>
          <p:nvPicPr>
            <p:cNvPr id="22" name="Picture 21" descr="Graphical user interface, text, application&#10;&#10;Description automatically generated">
              <a:extLst>
                <a:ext uri="{FF2B5EF4-FFF2-40B4-BE49-F238E27FC236}">
                  <a16:creationId xmlns:a16="http://schemas.microsoft.com/office/drawing/2014/main" id="{980C57F1-2A30-144F-BA46-011EA1615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99835">
              <a:off x="7151042" y="2502422"/>
              <a:ext cx="1435690" cy="1860013"/>
            </a:xfrm>
            <a:prstGeom prst="rect">
              <a:avLst/>
            </a:prstGeom>
          </p:spPr>
        </p:pic>
      </p:grpSp>
      <p:pic>
        <p:nvPicPr>
          <p:cNvPr id="4" name="Content Placeholder 8" descr="A screenshot of a web page&#10;&#10;Description automatically generated">
            <a:extLst>
              <a:ext uri="{FF2B5EF4-FFF2-40B4-BE49-F238E27FC236}">
                <a16:creationId xmlns:a16="http://schemas.microsoft.com/office/drawing/2014/main" id="{5332DDBF-8707-9D7C-8236-B4255FBF4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195" y="1047750"/>
            <a:ext cx="3812605" cy="3461389"/>
          </a:xfrm>
          <a:prstGeom prst="rect">
            <a:avLst/>
          </a:prstGeom>
          <a:ln>
            <a:solidFill>
              <a:srgbClr val="0070C0"/>
            </a:solidFill>
          </a:ln>
        </p:spPr>
      </p:pic>
      <p:pic>
        <p:nvPicPr>
          <p:cNvPr id="6" name="Picture 5" descr="A picture containing text, weapon, gear&#10;&#10;Description automatically generated">
            <a:extLst>
              <a:ext uri="{FF2B5EF4-FFF2-40B4-BE49-F238E27FC236}">
                <a16:creationId xmlns:a16="http://schemas.microsoft.com/office/drawing/2014/main" id="{1925BA16-04CD-2CB7-667D-1B416A0342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2290" y="133350"/>
            <a:ext cx="1399309" cy="618925"/>
          </a:xfrm>
          <a:prstGeom prst="rect">
            <a:avLst/>
          </a:prstGeom>
        </p:spPr>
      </p:pic>
      <p:sp>
        <p:nvSpPr>
          <p:cNvPr id="5" name="TextBox 4">
            <a:extLst>
              <a:ext uri="{FF2B5EF4-FFF2-40B4-BE49-F238E27FC236}">
                <a16:creationId xmlns:a16="http://schemas.microsoft.com/office/drawing/2014/main" id="{632191D5-36B8-B23D-A6EC-BCD70BDAF316}"/>
              </a:ext>
            </a:extLst>
          </p:cNvPr>
          <p:cNvSpPr txBox="1"/>
          <p:nvPr/>
        </p:nvSpPr>
        <p:spPr>
          <a:xfrm>
            <a:off x="3218822" y="4774168"/>
            <a:ext cx="8991600" cy="738664"/>
          </a:xfrm>
          <a:prstGeom prst="rect">
            <a:avLst/>
          </a:prstGeom>
          <a:noFill/>
        </p:spPr>
        <p:txBody>
          <a:bodyPr wrap="square" rtlCol="0">
            <a:spAutoFit/>
          </a:bodyPr>
          <a:lstStyle/>
          <a:p>
            <a:r>
              <a:rPr lang="en-US" sz="1300" dirty="0">
                <a:hlinkClick r:id="rId11"/>
              </a:rPr>
              <a:t>https://www.ncoa.org/article/evidence-based-program-prepare-for-your-care</a:t>
            </a:r>
            <a:endParaRPr lang="en-US" sz="1300" dirty="0"/>
          </a:p>
          <a:p>
            <a:r>
              <a:rPr lang="en-US" sz="1400" dirty="0"/>
              <a:t> </a:t>
            </a:r>
          </a:p>
          <a:p>
            <a:endParaRPr kumimoji="0" lang="en-US" sz="14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231005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0007D-0150-444D-A3DE-747280CDC2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897"/>
          <a:stretch/>
        </p:blipFill>
        <p:spPr>
          <a:xfrm>
            <a:off x="1143000" y="1809750"/>
            <a:ext cx="6881611" cy="2209800"/>
          </a:xfrm>
          <a:prstGeom prst="rect">
            <a:avLst/>
          </a:prstGeom>
        </p:spPr>
      </p:pic>
      <p:sp>
        <p:nvSpPr>
          <p:cNvPr id="3" name="TextBox 2">
            <a:extLst>
              <a:ext uri="{FF2B5EF4-FFF2-40B4-BE49-F238E27FC236}">
                <a16:creationId xmlns:a16="http://schemas.microsoft.com/office/drawing/2014/main" id="{AB41C5C3-76CE-644B-A5FB-B1DFA227E1A1}"/>
              </a:ext>
            </a:extLst>
          </p:cNvPr>
          <p:cNvSpPr txBox="1"/>
          <p:nvPr/>
        </p:nvSpPr>
        <p:spPr>
          <a:xfrm>
            <a:off x="3048000" y="4860366"/>
            <a:ext cx="880185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rPr>
              <a:t>Sudore et al. </a:t>
            </a:r>
            <a:r>
              <a:rPr kumimoji="0" lang="en-US" sz="1200" b="0" i="1" u="none" strike="noStrike" kern="1200" cap="none" spc="0" normalizeH="0" baseline="0" noProof="0" dirty="0">
                <a:ln>
                  <a:noFill/>
                </a:ln>
                <a:solidFill>
                  <a:srgbClr val="000000"/>
                </a:solidFill>
                <a:effectLst/>
                <a:uLnTx/>
                <a:uFillTx/>
                <a:latin typeface="Arial" charset="0"/>
                <a:ea typeface="ヒラギノ角ゴ Pro W3" charset="-128"/>
                <a:cs typeface="+mn-cs"/>
              </a:rPr>
              <a:t>JAMA Intern Med. 2018</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rPr>
              <a:t>; </a:t>
            </a:r>
            <a:r>
              <a:rPr kumimoji="0" lang="en-US" sz="1200" b="0" i="0" u="none" strike="noStrike" kern="1200" cap="none" spc="0" normalizeH="0" baseline="0" noProof="0" dirty="0" err="1">
                <a:ln>
                  <a:noFill/>
                </a:ln>
                <a:solidFill>
                  <a:srgbClr val="000000"/>
                </a:solidFill>
                <a:effectLst/>
                <a:uLnTx/>
                <a:uFillTx/>
                <a:latin typeface="Arial" charset="0"/>
                <a:ea typeface="ヒラギノ角ゴ Pro W3" charset="-128"/>
                <a:cs typeface="+mn-cs"/>
              </a:rPr>
              <a:t>Scheerens</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rPr>
              <a:t>, Sudore et al. </a:t>
            </a:r>
            <a:r>
              <a:rPr kumimoji="0" lang="en-US" sz="1200" b="0" i="1" u="none" strike="noStrike" kern="1200" cap="none" spc="0" normalizeH="0" baseline="0" noProof="0" dirty="0">
                <a:ln>
                  <a:noFill/>
                </a:ln>
                <a:solidFill>
                  <a:srgbClr val="000000"/>
                </a:solidFill>
                <a:effectLst/>
                <a:uLnTx/>
                <a:uFillTx/>
                <a:latin typeface="Arial" charset="0"/>
                <a:ea typeface="ヒラギノ角ゴ Pro W3" charset="-128"/>
                <a:cs typeface="+mn-cs"/>
              </a:rPr>
              <a:t>J Am </a:t>
            </a:r>
            <a:r>
              <a:rPr kumimoji="0" lang="en-US" sz="1200" b="0" i="1" u="none" strike="noStrike" kern="1200" cap="none" spc="0" normalizeH="0" baseline="0" noProof="0" dirty="0" err="1">
                <a:ln>
                  <a:noFill/>
                </a:ln>
                <a:solidFill>
                  <a:srgbClr val="000000"/>
                </a:solidFill>
                <a:effectLst/>
                <a:uLnTx/>
                <a:uFillTx/>
                <a:latin typeface="Arial" charset="0"/>
                <a:ea typeface="ヒラギノ角ゴ Pro W3" charset="-128"/>
                <a:cs typeface="+mn-cs"/>
              </a:rPr>
              <a:t>Geriatr</a:t>
            </a:r>
            <a:r>
              <a:rPr kumimoji="0" lang="en-US" sz="1200" b="0" i="1" u="none" strike="noStrike" kern="1200" cap="none" spc="0" normalizeH="0" baseline="0" noProof="0" dirty="0">
                <a:ln>
                  <a:noFill/>
                </a:ln>
                <a:solidFill>
                  <a:srgbClr val="000000"/>
                </a:solidFill>
                <a:effectLst/>
                <a:uLnTx/>
                <a:uFillTx/>
                <a:latin typeface="Arial" charset="0"/>
                <a:ea typeface="ヒラギノ角ゴ Pro W3" charset="-128"/>
                <a:cs typeface="+mn-cs"/>
              </a:rPr>
              <a:t> Soc. 2021</a:t>
            </a:r>
          </a:p>
        </p:txBody>
      </p:sp>
      <p:sp>
        <p:nvSpPr>
          <p:cNvPr id="4" name="Title 1">
            <a:extLst>
              <a:ext uri="{FF2B5EF4-FFF2-40B4-BE49-F238E27FC236}">
                <a16:creationId xmlns:a16="http://schemas.microsoft.com/office/drawing/2014/main" id="{2E202A7C-A060-4646-9DA4-71DB76FDE563}"/>
              </a:ext>
            </a:extLst>
          </p:cNvPr>
          <p:cNvSpPr txBox="1">
            <a:spLocks/>
          </p:cNvSpPr>
          <p:nvPr/>
        </p:nvSpPr>
        <p:spPr>
          <a:xfrm>
            <a:off x="1" y="266330"/>
            <a:ext cx="9155804" cy="11230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sz="3600" b="1" kern="0" dirty="0">
                <a:solidFill>
                  <a:srgbClr val="0F69A1"/>
                </a:solidFill>
              </a:rPr>
              <a:t>Co-Developed with Patients, Caregivers, and Communities</a:t>
            </a:r>
          </a:p>
        </p:txBody>
      </p:sp>
      <p:sp>
        <p:nvSpPr>
          <p:cNvPr id="5" name="TextBox 4">
            <a:extLst>
              <a:ext uri="{FF2B5EF4-FFF2-40B4-BE49-F238E27FC236}">
                <a16:creationId xmlns:a16="http://schemas.microsoft.com/office/drawing/2014/main" id="{334EA56A-BE57-8325-FB12-B0F04C62B5A3}"/>
              </a:ext>
            </a:extLst>
          </p:cNvPr>
          <p:cNvSpPr txBox="1"/>
          <p:nvPr/>
        </p:nvSpPr>
        <p:spPr>
          <a:xfrm>
            <a:off x="2807855" y="3978292"/>
            <a:ext cx="6049818" cy="461665"/>
          </a:xfrm>
          <a:prstGeom prst="rect">
            <a:avLst/>
          </a:prstGeom>
          <a:noFill/>
        </p:spPr>
        <p:txBody>
          <a:bodyPr wrap="square" rtlCol="0">
            <a:spAutoFit/>
          </a:bodyPr>
          <a:lstStyle/>
          <a:p>
            <a:r>
              <a:rPr lang="en-US" dirty="0"/>
              <a:t>Literacy, Language, Culture</a:t>
            </a:r>
          </a:p>
        </p:txBody>
      </p:sp>
    </p:spTree>
    <p:extLst>
      <p:ext uri="{BB962C8B-B14F-4D97-AF65-F5344CB8AC3E}">
        <p14:creationId xmlns:p14="http://schemas.microsoft.com/office/powerpoint/2010/main" val="356470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7BA3C-E5EC-3B44-A2EA-BABE22C85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164" y="909485"/>
            <a:ext cx="2732588" cy="2366190"/>
          </a:xfrm>
          <a:prstGeom prst="rect">
            <a:avLst/>
          </a:prstGeom>
        </p:spPr>
      </p:pic>
      <p:pic>
        <p:nvPicPr>
          <p:cNvPr id="4" name="Picture 3">
            <a:extLst>
              <a:ext uri="{FF2B5EF4-FFF2-40B4-BE49-F238E27FC236}">
                <a16:creationId xmlns:a16="http://schemas.microsoft.com/office/drawing/2014/main" id="{EDE8C189-AAC5-4442-B342-E30C6CA2CA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5707" y="2109872"/>
            <a:ext cx="2732588" cy="2366190"/>
          </a:xfrm>
          <a:prstGeom prst="rect">
            <a:avLst/>
          </a:prstGeom>
        </p:spPr>
      </p:pic>
      <p:pic>
        <p:nvPicPr>
          <p:cNvPr id="5" name="Picture 4">
            <a:extLst>
              <a:ext uri="{FF2B5EF4-FFF2-40B4-BE49-F238E27FC236}">
                <a16:creationId xmlns:a16="http://schemas.microsoft.com/office/drawing/2014/main" id="{3D20A437-320F-324E-8830-19D3FFDD0C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4524" r="29579"/>
          <a:stretch/>
        </p:blipFill>
        <p:spPr>
          <a:xfrm>
            <a:off x="5232096" y="918293"/>
            <a:ext cx="2976466" cy="2366190"/>
          </a:xfrm>
          <a:prstGeom prst="rect">
            <a:avLst/>
          </a:prstGeom>
        </p:spPr>
      </p:pic>
      <p:sp>
        <p:nvSpPr>
          <p:cNvPr id="7" name="TextBox 6">
            <a:extLst>
              <a:ext uri="{FF2B5EF4-FFF2-40B4-BE49-F238E27FC236}">
                <a16:creationId xmlns:a16="http://schemas.microsoft.com/office/drawing/2014/main" id="{08FE63A0-6C83-0541-993A-33B9799D1568}"/>
              </a:ext>
            </a:extLst>
          </p:cNvPr>
          <p:cNvSpPr txBox="1"/>
          <p:nvPr/>
        </p:nvSpPr>
        <p:spPr>
          <a:xfrm>
            <a:off x="0" y="225816"/>
            <a:ext cx="914400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F69A1"/>
                </a:solidFill>
                <a:effectLst/>
                <a:uLnTx/>
                <a:uFillTx/>
                <a:latin typeface="Arial"/>
                <a:ea typeface="ヒラギノ角ゴ Pro W3" charset="-128"/>
                <a:cs typeface="Arial"/>
                <a:sym typeface="Arial"/>
              </a:rPr>
              <a:t>Based on Decades of Research</a:t>
            </a:r>
          </a:p>
        </p:txBody>
      </p:sp>
    </p:spTree>
    <p:extLst>
      <p:ext uri="{BB962C8B-B14F-4D97-AF65-F5344CB8AC3E}">
        <p14:creationId xmlns:p14="http://schemas.microsoft.com/office/powerpoint/2010/main" val="93861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creen Shot 2014-06-03 at 1.17.11 PM.png">
            <a:extLst>
              <a:ext uri="{FF2B5EF4-FFF2-40B4-BE49-F238E27FC236}">
                <a16:creationId xmlns:a16="http://schemas.microsoft.com/office/drawing/2014/main" id="{A0B4E351-F815-6C49-BEB1-A176A9340D7E}"/>
              </a:ext>
            </a:extLst>
          </p:cNvPr>
          <p:cNvPicPr>
            <a:picLocks noChangeAspect="1"/>
          </p:cNvPicPr>
          <p:nvPr/>
        </p:nvPicPr>
        <p:blipFill rotWithShape="1">
          <a:blip r:embed="rId3">
            <a:extLst>
              <a:ext uri="{28A0092B-C50C-407E-A947-70E740481C1C}">
                <a14:useLocalDpi xmlns:a14="http://schemas.microsoft.com/office/drawing/2010/main" val="0"/>
              </a:ext>
            </a:extLst>
          </a:blip>
          <a:srcRect l="-2591" t="8670" r="-1684"/>
          <a:stretch/>
        </p:blipFill>
        <p:spPr bwMode="auto">
          <a:xfrm>
            <a:off x="242198" y="171605"/>
            <a:ext cx="8568124" cy="168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1EB73AD-8430-4347-B754-1A7B28FD5174}"/>
              </a:ext>
            </a:extLst>
          </p:cNvPr>
          <p:cNvSpPr txBox="1">
            <a:spLocks/>
          </p:cNvSpPr>
          <p:nvPr/>
        </p:nvSpPr>
        <p:spPr bwMode="auto">
          <a:xfrm>
            <a:off x="425689" y="1923194"/>
            <a:ext cx="36654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3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33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33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33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3300">
                <a:solidFill>
                  <a:schemeClr val="tx2"/>
                </a:solidFill>
                <a:latin typeface="Arial" charset="0"/>
                <a:ea typeface="ＭＳ Ｐゴシック" pitchFamily="-106" charset="-128"/>
                <a:cs typeface="ＭＳ Ｐゴシック" pitchFamily="-106" charset="-128"/>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a:lstStyle>
          <a:p>
            <a:pPr lvl="0" algn="l">
              <a:defRPr/>
            </a:pPr>
            <a:r>
              <a:rPr lang="en-US" altLang="en-US" sz="2200" b="1" kern="0" dirty="0">
                <a:solidFill>
                  <a:srgbClr val="0F69A1"/>
                </a:solidFill>
                <a:cs typeface="Arial"/>
              </a:rPr>
              <a:t>Based on New and Improved ACP Model</a:t>
            </a:r>
            <a:r>
              <a:rPr kumimoji="0" lang="en-US" altLang="en-US" sz="2200" b="1" i="0" u="none" strike="noStrike" kern="0" cap="none" spc="0" normalizeH="0" baseline="0" noProof="0" dirty="0">
                <a:ln>
                  <a:noFill/>
                </a:ln>
                <a:solidFill>
                  <a:srgbClr val="0070C0"/>
                </a:solidFill>
                <a:effectLst/>
                <a:uLnTx/>
                <a:uFillTx/>
                <a:latin typeface="Arial" panose="020B0604020202020204" pitchFamily="34" charset="0"/>
                <a:ea typeface="ＭＳ Ｐゴシック" pitchFamily="-106" charset="-128"/>
                <a:cs typeface="Arial" panose="020B0604020202020204" pitchFamily="34" charset="0"/>
              </a:rPr>
              <a:t>s</a:t>
            </a:r>
          </a:p>
        </p:txBody>
      </p:sp>
      <p:sp>
        <p:nvSpPr>
          <p:cNvPr id="12" name="TextBox 11">
            <a:extLst>
              <a:ext uri="{FF2B5EF4-FFF2-40B4-BE49-F238E27FC236}">
                <a16:creationId xmlns:a16="http://schemas.microsoft.com/office/drawing/2014/main" id="{A224B060-A48A-B24B-A632-E6DB8E510B76}"/>
              </a:ext>
            </a:extLst>
          </p:cNvPr>
          <p:cNvSpPr txBox="1"/>
          <p:nvPr/>
        </p:nvSpPr>
        <p:spPr>
          <a:xfrm>
            <a:off x="7086599" y="4837291"/>
            <a:ext cx="2074003"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ヒラギノ角ゴ Pro W3" charset="-128"/>
                <a:cs typeface="+mn-cs"/>
              </a:rPr>
              <a:t>Ann Intern Med.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rPr>
              <a:t>2010 Aug </a:t>
            </a:r>
          </a:p>
        </p:txBody>
      </p:sp>
      <p:sp>
        <p:nvSpPr>
          <p:cNvPr id="2" name="Rectangle 1">
            <a:extLst>
              <a:ext uri="{FF2B5EF4-FFF2-40B4-BE49-F238E27FC236}">
                <a16:creationId xmlns:a16="http://schemas.microsoft.com/office/drawing/2014/main" id="{D2CA65C1-2409-CB47-967B-546E26D791F4}"/>
              </a:ext>
            </a:extLst>
          </p:cNvPr>
          <p:cNvSpPr/>
          <p:nvPr/>
        </p:nvSpPr>
        <p:spPr>
          <a:xfrm>
            <a:off x="3657600" y="59194"/>
            <a:ext cx="2286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38A9584-3919-E94C-BB7C-BC4B5D509CF5}"/>
              </a:ext>
            </a:extLst>
          </p:cNvPr>
          <p:cNvSpPr txBox="1"/>
          <p:nvPr/>
        </p:nvSpPr>
        <p:spPr>
          <a:xfrm>
            <a:off x="3895183" y="2043971"/>
            <a:ext cx="4357377" cy="461665"/>
          </a:xfrm>
          <a:prstGeom prst="rect">
            <a:avLst/>
          </a:prstGeom>
          <a:noFill/>
        </p:spPr>
        <p:txBody>
          <a:bodyPr wrap="square" rtlCol="0">
            <a:spAutoFit/>
            <a:scene3d>
              <a:camera prst="orthographicFront"/>
              <a:lightRig rig="threePt" dir="t"/>
            </a:scene3d>
            <a:sp3d contourW="63500" prstMaterial="clear"/>
          </a:bodyPr>
          <a:lstStyle/>
          <a:p>
            <a:pPr algn="ctr"/>
            <a:r>
              <a:rPr lang="en-US" b="1" dirty="0">
                <a:solidFill>
                  <a:schemeClr val="accent1"/>
                </a:solidFill>
              </a:rPr>
              <a:t>NEW &amp; IMPROVED</a:t>
            </a:r>
          </a:p>
        </p:txBody>
      </p:sp>
      <p:grpSp>
        <p:nvGrpSpPr>
          <p:cNvPr id="11" name="Group 10">
            <a:extLst>
              <a:ext uri="{FF2B5EF4-FFF2-40B4-BE49-F238E27FC236}">
                <a16:creationId xmlns:a16="http://schemas.microsoft.com/office/drawing/2014/main" id="{0F642934-BF8F-9141-8C2D-1B05FAA02E4B}"/>
              </a:ext>
            </a:extLst>
          </p:cNvPr>
          <p:cNvGrpSpPr/>
          <p:nvPr/>
        </p:nvGrpSpPr>
        <p:grpSpPr>
          <a:xfrm>
            <a:off x="3956890" y="2564714"/>
            <a:ext cx="4357377" cy="2032360"/>
            <a:chOff x="3437467" y="6602273"/>
            <a:chExt cx="4639733" cy="2164056"/>
          </a:xfrm>
        </p:grpSpPr>
        <p:sp>
          <p:nvSpPr>
            <p:cNvPr id="6" name="Rectangle 5">
              <a:extLst>
                <a:ext uri="{FF2B5EF4-FFF2-40B4-BE49-F238E27FC236}">
                  <a16:creationId xmlns:a16="http://schemas.microsoft.com/office/drawing/2014/main" id="{7EC580BF-153A-DE43-A591-E8FF4A3A6ACC}"/>
                </a:ext>
              </a:extLst>
            </p:cNvPr>
            <p:cNvSpPr/>
            <p:nvPr/>
          </p:nvSpPr>
          <p:spPr>
            <a:xfrm>
              <a:off x="3437467" y="6604000"/>
              <a:ext cx="4639733" cy="196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1571BC9A-4E47-6848-B374-9F007D526415}"/>
                </a:ext>
              </a:extLst>
            </p:cNvPr>
            <p:cNvPicPr>
              <a:picLocks noChangeAspect="1"/>
            </p:cNvPicPr>
            <p:nvPr/>
          </p:nvPicPr>
          <p:blipFill rotWithShape="1">
            <a:blip r:embed="rId4">
              <a:extLst>
                <a:ext uri="{28A0092B-C50C-407E-A947-70E740481C1C}">
                  <a14:useLocalDpi xmlns:a14="http://schemas.microsoft.com/office/drawing/2010/main" val="0"/>
                </a:ext>
              </a:extLst>
            </a:blip>
            <a:srcRect r="6871"/>
            <a:stretch/>
          </p:blipFill>
          <p:spPr>
            <a:xfrm>
              <a:off x="3437467" y="6602273"/>
              <a:ext cx="4639733" cy="899195"/>
            </a:xfrm>
            <a:prstGeom prst="rect">
              <a:avLst/>
            </a:prstGeom>
          </p:spPr>
        </p:pic>
        <p:sp>
          <p:nvSpPr>
            <p:cNvPr id="9" name="TextBox 8">
              <a:extLst>
                <a:ext uri="{FF2B5EF4-FFF2-40B4-BE49-F238E27FC236}">
                  <a16:creationId xmlns:a16="http://schemas.microsoft.com/office/drawing/2014/main" id="{37480FCD-D419-7D4B-AE6E-5F7479FFC375}"/>
                </a:ext>
              </a:extLst>
            </p:cNvPr>
            <p:cNvSpPr txBox="1"/>
            <p:nvPr/>
          </p:nvSpPr>
          <p:spPr>
            <a:xfrm>
              <a:off x="3580369" y="7627556"/>
              <a:ext cx="4496831" cy="1138773"/>
            </a:xfrm>
            <a:prstGeom prst="rect">
              <a:avLst/>
            </a:prstGeom>
            <a:noFill/>
          </p:spPr>
          <p:txBody>
            <a:bodyPr wrap="square" rtlCol="0">
              <a:spAutoFit/>
            </a:bodyPr>
            <a:lstStyle/>
            <a:p>
              <a:r>
                <a:rPr lang="en-US" sz="2200" b="1" u="sng" dirty="0">
                  <a:solidFill>
                    <a:schemeClr val="bg1"/>
                  </a:solidFill>
                  <a:ea typeface="ヒラギノ角ゴ Pro W3" charset="0"/>
                </a:rPr>
                <a:t>Preparation</a:t>
              </a:r>
              <a:r>
                <a:rPr lang="en-US" sz="2200" dirty="0">
                  <a:solidFill>
                    <a:schemeClr val="bg1"/>
                  </a:solidFill>
                  <a:ea typeface="ヒラギノ角ゴ Pro W3" charset="0"/>
                </a:rPr>
                <a:t> for communication &amp; medical decision making</a:t>
              </a:r>
              <a:endParaRPr lang="en-US" sz="2200" dirty="0">
                <a:solidFill>
                  <a:schemeClr val="bg1"/>
                </a:solidFill>
              </a:endParaRPr>
            </a:p>
            <a:p>
              <a:endParaRPr lang="en-US" dirty="0"/>
            </a:p>
          </p:txBody>
        </p:sp>
      </p:grpSp>
      <p:sp>
        <p:nvSpPr>
          <p:cNvPr id="10" name="TextBox 9">
            <a:extLst>
              <a:ext uri="{FF2B5EF4-FFF2-40B4-BE49-F238E27FC236}">
                <a16:creationId xmlns:a16="http://schemas.microsoft.com/office/drawing/2014/main" id="{D5546471-20DA-6447-B242-FCB62FC6E66A}"/>
              </a:ext>
            </a:extLst>
          </p:cNvPr>
          <p:cNvSpPr txBox="1"/>
          <p:nvPr/>
        </p:nvSpPr>
        <p:spPr>
          <a:xfrm>
            <a:off x="643467" y="3211776"/>
            <a:ext cx="1436067" cy="1292662"/>
          </a:xfrm>
          <a:prstGeom prst="rect">
            <a:avLst/>
          </a:prstGeom>
          <a:noFill/>
        </p:spPr>
        <p:txBody>
          <a:bodyPr wrap="square" rtlCol="0">
            <a:spAutoFit/>
          </a:bodyPr>
          <a:lstStyle/>
          <a:p>
            <a:pPr lvl="0">
              <a:buClrTx/>
              <a:buSzTx/>
              <a:buFontTx/>
              <a:buNone/>
            </a:pPr>
            <a:r>
              <a:rPr lang="en-US" sz="1800" dirty="0">
                <a:solidFill>
                  <a:schemeClr val="bg1"/>
                </a:solidFill>
                <a:ea typeface="ヒラギノ角ゴ Pro W3" charset="0"/>
                <a:cs typeface="ヒラギノ角ゴ Pro W3" charset="0"/>
              </a:rPr>
              <a:t>Life </a:t>
            </a:r>
          </a:p>
          <a:p>
            <a:pPr lvl="0">
              <a:buClrTx/>
              <a:buSzTx/>
              <a:buFontTx/>
              <a:buNone/>
            </a:pPr>
            <a:r>
              <a:rPr lang="en-US" sz="1800" dirty="0">
                <a:solidFill>
                  <a:schemeClr val="bg1"/>
                </a:solidFill>
                <a:ea typeface="ヒラギノ角ゴ Pro W3" charset="0"/>
                <a:cs typeface="ヒラギノ角ゴ Pro W3" charset="0"/>
              </a:rPr>
              <a:t>sustaining treatments </a:t>
            </a:r>
            <a:endParaRPr lang="en-US" sz="1800" dirty="0">
              <a:solidFill>
                <a:schemeClr val="bg1"/>
              </a:solidFill>
            </a:endParaRPr>
          </a:p>
          <a:p>
            <a:endParaRPr lang="en-US" dirty="0"/>
          </a:p>
        </p:txBody>
      </p:sp>
      <p:sp>
        <p:nvSpPr>
          <p:cNvPr id="14" name="Rectangle 13">
            <a:extLst>
              <a:ext uri="{FF2B5EF4-FFF2-40B4-BE49-F238E27FC236}">
                <a16:creationId xmlns:a16="http://schemas.microsoft.com/office/drawing/2014/main" id="{DF0ADAB7-7BDF-9A4F-AADF-66B0CA4E0053}"/>
              </a:ext>
            </a:extLst>
          </p:cNvPr>
          <p:cNvSpPr/>
          <p:nvPr/>
        </p:nvSpPr>
        <p:spPr>
          <a:xfrm>
            <a:off x="3956890" y="2571750"/>
            <a:ext cx="4357377" cy="18393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0ACF5478-8F6D-E24B-9345-387ADF998BD0}"/>
              </a:ext>
            </a:extLst>
          </p:cNvPr>
          <p:cNvGrpSpPr/>
          <p:nvPr/>
        </p:nvGrpSpPr>
        <p:grpSpPr>
          <a:xfrm>
            <a:off x="7603318" y="1842274"/>
            <a:ext cx="1298484" cy="1298484"/>
            <a:chOff x="5485558" y="-2096787"/>
            <a:chExt cx="1601881" cy="1601881"/>
          </a:xfrm>
        </p:grpSpPr>
        <p:sp>
          <p:nvSpPr>
            <p:cNvPr id="22" name="Oval 21">
              <a:extLst>
                <a:ext uri="{FF2B5EF4-FFF2-40B4-BE49-F238E27FC236}">
                  <a16:creationId xmlns:a16="http://schemas.microsoft.com/office/drawing/2014/main" id="{1AF6A04B-60F5-1440-851C-1870F61A9994}"/>
                </a:ext>
              </a:extLst>
            </p:cNvPr>
            <p:cNvSpPr/>
            <p:nvPr/>
          </p:nvSpPr>
          <p:spPr>
            <a:xfrm>
              <a:off x="5867400" y="-1691716"/>
              <a:ext cx="838200" cy="7917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Badge Tick outline">
              <a:extLst>
                <a:ext uri="{FF2B5EF4-FFF2-40B4-BE49-F238E27FC236}">
                  <a16:creationId xmlns:a16="http://schemas.microsoft.com/office/drawing/2014/main" id="{177E6245-6A8C-C54B-8294-6112EA39FD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5558" y="-2096787"/>
              <a:ext cx="1601881" cy="1601881"/>
            </a:xfrm>
            <a:prstGeom prst="rect">
              <a:avLst/>
            </a:prstGeom>
          </p:spPr>
        </p:pic>
      </p:grpSp>
      <p:grpSp>
        <p:nvGrpSpPr>
          <p:cNvPr id="42" name="Group 41">
            <a:extLst>
              <a:ext uri="{FF2B5EF4-FFF2-40B4-BE49-F238E27FC236}">
                <a16:creationId xmlns:a16="http://schemas.microsoft.com/office/drawing/2014/main" id="{AF1EA0E0-BC1B-B64E-9E08-DF2CC2147441}"/>
              </a:ext>
            </a:extLst>
          </p:cNvPr>
          <p:cNvGrpSpPr/>
          <p:nvPr/>
        </p:nvGrpSpPr>
        <p:grpSpPr>
          <a:xfrm>
            <a:off x="455898" y="3023799"/>
            <a:ext cx="3014395" cy="965308"/>
            <a:chOff x="455898" y="3023799"/>
            <a:chExt cx="3014395" cy="965308"/>
          </a:xfrm>
        </p:grpSpPr>
        <p:sp>
          <p:nvSpPr>
            <p:cNvPr id="18" name="Chevron 17">
              <a:extLst>
                <a:ext uri="{FF2B5EF4-FFF2-40B4-BE49-F238E27FC236}">
                  <a16:creationId xmlns:a16="http://schemas.microsoft.com/office/drawing/2014/main" id="{FFCC217A-8B54-2B48-AB32-A3F8E60D546C}"/>
                </a:ext>
              </a:extLst>
            </p:cNvPr>
            <p:cNvSpPr/>
            <p:nvPr/>
          </p:nvSpPr>
          <p:spPr>
            <a:xfrm>
              <a:off x="2917414" y="3037848"/>
              <a:ext cx="552879" cy="88341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9CAF46A2-924A-664F-8289-2C8411C6882E}"/>
                </a:ext>
              </a:extLst>
            </p:cNvPr>
            <p:cNvSpPr/>
            <p:nvPr/>
          </p:nvSpPr>
          <p:spPr>
            <a:xfrm>
              <a:off x="2498474" y="3046711"/>
              <a:ext cx="552879" cy="883419"/>
            </a:xfrm>
            <a:prstGeom prst="chevron">
              <a:avLst/>
            </a:prstGeom>
            <a:noFill/>
            <a:ln>
              <a:solidFill>
                <a:srgbClr val="3C8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Chevron 28">
              <a:extLst>
                <a:ext uri="{FF2B5EF4-FFF2-40B4-BE49-F238E27FC236}">
                  <a16:creationId xmlns:a16="http://schemas.microsoft.com/office/drawing/2014/main" id="{BA5E9C87-8B0E-E844-B298-92AB4C805CB9}"/>
                </a:ext>
              </a:extLst>
            </p:cNvPr>
            <p:cNvSpPr/>
            <p:nvPr/>
          </p:nvSpPr>
          <p:spPr>
            <a:xfrm>
              <a:off x="2051069" y="3037848"/>
              <a:ext cx="522803" cy="883419"/>
            </a:xfrm>
            <a:prstGeom prst="chevron">
              <a:avLst/>
            </a:prstGeom>
            <a:noFill/>
            <a:ln>
              <a:solidFill>
                <a:srgbClr val="3C80BC"/>
              </a:solidFill>
              <a:prstDash val="sysDot"/>
              <a:extLst>
                <a:ext uri="{C807C97D-BFC1-408E-A445-0C87EB9F89A2}">
                  <ask:lineSketchStyleProps xmlns:ask="http://schemas.microsoft.com/office/drawing/2018/sketchyshapes" sd="1219033472">
                    <a:custGeom>
                      <a:avLst/>
                      <a:gdLst>
                        <a:gd name="connsiteX0" fmla="*/ 0 w 522803"/>
                        <a:gd name="connsiteY0" fmla="*/ 0 h 883419"/>
                        <a:gd name="connsiteX1" fmla="*/ 261402 w 522803"/>
                        <a:gd name="connsiteY1" fmla="*/ 0 h 883419"/>
                        <a:gd name="connsiteX2" fmla="*/ 522803 w 522803"/>
                        <a:gd name="connsiteY2" fmla="*/ 441710 h 883419"/>
                        <a:gd name="connsiteX3" fmla="*/ 261402 w 522803"/>
                        <a:gd name="connsiteY3" fmla="*/ 883419 h 883419"/>
                        <a:gd name="connsiteX4" fmla="*/ 0 w 522803"/>
                        <a:gd name="connsiteY4" fmla="*/ 883419 h 883419"/>
                        <a:gd name="connsiteX5" fmla="*/ 261402 w 522803"/>
                        <a:gd name="connsiteY5" fmla="*/ 441710 h 883419"/>
                        <a:gd name="connsiteX6" fmla="*/ 0 w 522803"/>
                        <a:gd name="connsiteY6" fmla="*/ 0 h 8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3" h="883419" extrusionOk="0">
                          <a:moveTo>
                            <a:pt x="0" y="0"/>
                          </a:moveTo>
                          <a:cubicBezTo>
                            <a:pt x="95972" y="-9364"/>
                            <a:pt x="182351" y="3616"/>
                            <a:pt x="261402" y="0"/>
                          </a:cubicBezTo>
                          <a:cubicBezTo>
                            <a:pt x="371582" y="174335"/>
                            <a:pt x="483637" y="334173"/>
                            <a:pt x="522803" y="441710"/>
                          </a:cubicBezTo>
                          <a:cubicBezTo>
                            <a:pt x="426329" y="604026"/>
                            <a:pt x="373907" y="683522"/>
                            <a:pt x="261402" y="883419"/>
                          </a:cubicBezTo>
                          <a:cubicBezTo>
                            <a:pt x="185775" y="898018"/>
                            <a:pt x="81059" y="895004"/>
                            <a:pt x="0" y="883419"/>
                          </a:cubicBezTo>
                          <a:cubicBezTo>
                            <a:pt x="119099" y="743319"/>
                            <a:pt x="202978" y="613572"/>
                            <a:pt x="261402" y="441710"/>
                          </a:cubicBezTo>
                          <a:cubicBezTo>
                            <a:pt x="213028" y="277370"/>
                            <a:pt x="10487" y="7771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0950AE55-A69D-CB49-B2EE-7D61CF0723AB}"/>
                </a:ext>
              </a:extLst>
            </p:cNvPr>
            <p:cNvSpPr/>
            <p:nvPr/>
          </p:nvSpPr>
          <p:spPr>
            <a:xfrm>
              <a:off x="1839789" y="3023799"/>
              <a:ext cx="522803" cy="965308"/>
            </a:xfrm>
            <a:prstGeom prst="chevron">
              <a:avLst>
                <a:gd name="adj" fmla="val 48644"/>
              </a:avLst>
            </a:prstGeom>
            <a:solidFill>
              <a:schemeClr val="lt1"/>
            </a:solidFill>
            <a:ln>
              <a:noFill/>
              <a:prstDash val="sysDot"/>
              <a:extLst>
                <a:ext uri="{C807C97D-BFC1-408E-A445-0C87EB9F89A2}">
                  <ask:lineSketchStyleProps xmlns:ask="http://schemas.microsoft.com/office/drawing/2018/sketchyshapes" sd="1219033472">
                    <a:custGeom>
                      <a:avLst/>
                      <a:gdLst>
                        <a:gd name="connsiteX0" fmla="*/ 0 w 522803"/>
                        <a:gd name="connsiteY0" fmla="*/ 0 h 883419"/>
                        <a:gd name="connsiteX1" fmla="*/ 261402 w 522803"/>
                        <a:gd name="connsiteY1" fmla="*/ 0 h 883419"/>
                        <a:gd name="connsiteX2" fmla="*/ 522803 w 522803"/>
                        <a:gd name="connsiteY2" fmla="*/ 441710 h 883419"/>
                        <a:gd name="connsiteX3" fmla="*/ 261402 w 522803"/>
                        <a:gd name="connsiteY3" fmla="*/ 883419 h 883419"/>
                        <a:gd name="connsiteX4" fmla="*/ 0 w 522803"/>
                        <a:gd name="connsiteY4" fmla="*/ 883419 h 883419"/>
                        <a:gd name="connsiteX5" fmla="*/ 261402 w 522803"/>
                        <a:gd name="connsiteY5" fmla="*/ 441710 h 883419"/>
                        <a:gd name="connsiteX6" fmla="*/ 0 w 522803"/>
                        <a:gd name="connsiteY6" fmla="*/ 0 h 8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3" h="883419" extrusionOk="0">
                          <a:moveTo>
                            <a:pt x="0" y="0"/>
                          </a:moveTo>
                          <a:cubicBezTo>
                            <a:pt x="95972" y="-9364"/>
                            <a:pt x="182351" y="3616"/>
                            <a:pt x="261402" y="0"/>
                          </a:cubicBezTo>
                          <a:cubicBezTo>
                            <a:pt x="371582" y="174335"/>
                            <a:pt x="483637" y="334173"/>
                            <a:pt x="522803" y="441710"/>
                          </a:cubicBezTo>
                          <a:cubicBezTo>
                            <a:pt x="426329" y="604026"/>
                            <a:pt x="373907" y="683522"/>
                            <a:pt x="261402" y="883419"/>
                          </a:cubicBezTo>
                          <a:cubicBezTo>
                            <a:pt x="185775" y="898018"/>
                            <a:pt x="81059" y="895004"/>
                            <a:pt x="0" y="883419"/>
                          </a:cubicBezTo>
                          <a:cubicBezTo>
                            <a:pt x="119099" y="743319"/>
                            <a:pt x="202978" y="613572"/>
                            <a:pt x="261402" y="441710"/>
                          </a:cubicBezTo>
                          <a:cubicBezTo>
                            <a:pt x="213028" y="277370"/>
                            <a:pt x="10487" y="7771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16">
              <a:extLst>
                <a:ext uri="{FF2B5EF4-FFF2-40B4-BE49-F238E27FC236}">
                  <a16:creationId xmlns:a16="http://schemas.microsoft.com/office/drawing/2014/main" id="{AAB20586-1DBE-124B-A2F6-F86C265EDA2C}"/>
                </a:ext>
              </a:extLst>
            </p:cNvPr>
            <p:cNvSpPr/>
            <p:nvPr/>
          </p:nvSpPr>
          <p:spPr>
            <a:xfrm>
              <a:off x="455898" y="3124043"/>
              <a:ext cx="2218217" cy="707886"/>
            </a:xfrm>
            <a:prstGeom prst="rect">
              <a:avLst/>
            </a:prstGeom>
          </p:spPr>
          <p:txBody>
            <a:bodyPr wrap="square">
              <a:spAutoFit/>
            </a:bodyPr>
            <a:lstStyle/>
            <a:p>
              <a:pPr lvl="0">
                <a:buClrTx/>
                <a:buSzTx/>
                <a:buFontTx/>
                <a:buNone/>
              </a:pPr>
              <a:r>
                <a:rPr lang="en-US" sz="2000" dirty="0">
                  <a:ea typeface="ヒラギノ角ゴ Pro W3" charset="0"/>
                  <a:cs typeface="ヒラギノ角ゴ Pro W3" charset="0"/>
                </a:rPr>
                <a:t>Life sustaining </a:t>
              </a:r>
            </a:p>
            <a:p>
              <a:pPr lvl="0">
                <a:buClrTx/>
                <a:buSzTx/>
                <a:buFontTx/>
                <a:buNone/>
              </a:pPr>
              <a:r>
                <a:rPr lang="en-US" sz="2000" dirty="0">
                  <a:ea typeface="ヒラギノ角ゴ Pro W3" charset="0"/>
                  <a:cs typeface="ヒラギノ角ゴ Pro W3" charset="0"/>
                </a:rPr>
                <a:t>treatments </a:t>
              </a:r>
              <a:endParaRPr lang="en-US" sz="2000" dirty="0"/>
            </a:p>
          </p:txBody>
        </p:sp>
        <p:cxnSp>
          <p:nvCxnSpPr>
            <p:cNvPr id="38" name="Straight Connector 37">
              <a:extLst>
                <a:ext uri="{FF2B5EF4-FFF2-40B4-BE49-F238E27FC236}">
                  <a16:creationId xmlns:a16="http://schemas.microsoft.com/office/drawing/2014/main" id="{6A774A23-5269-4343-91D3-09A3A24D815C}"/>
                </a:ext>
              </a:extLst>
            </p:cNvPr>
            <p:cNvCxnSpPr>
              <a:cxnSpLocks/>
            </p:cNvCxnSpPr>
            <p:nvPr/>
          </p:nvCxnSpPr>
          <p:spPr>
            <a:xfrm>
              <a:off x="538716" y="3034011"/>
              <a:ext cx="1499753" cy="902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C97EC8-3FA6-2F49-83CC-5AA260A5B0B0}"/>
                </a:ext>
              </a:extLst>
            </p:cNvPr>
            <p:cNvCxnSpPr>
              <a:cxnSpLocks/>
            </p:cNvCxnSpPr>
            <p:nvPr/>
          </p:nvCxnSpPr>
          <p:spPr>
            <a:xfrm>
              <a:off x="565731" y="3915827"/>
              <a:ext cx="1499753" cy="902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7737014B-7336-F74C-BFAE-2D1421398890}"/>
              </a:ext>
            </a:extLst>
          </p:cNvPr>
          <p:cNvGrpSpPr/>
          <p:nvPr/>
        </p:nvGrpSpPr>
        <p:grpSpPr>
          <a:xfrm>
            <a:off x="2362592" y="7711022"/>
            <a:ext cx="6675408" cy="2553302"/>
            <a:chOff x="2362592" y="7711022"/>
            <a:chExt cx="6675408" cy="2553302"/>
          </a:xfrm>
        </p:grpSpPr>
        <p:grpSp>
          <p:nvGrpSpPr>
            <p:cNvPr id="55" name="Group 54">
              <a:extLst>
                <a:ext uri="{FF2B5EF4-FFF2-40B4-BE49-F238E27FC236}">
                  <a16:creationId xmlns:a16="http://schemas.microsoft.com/office/drawing/2014/main" id="{AAB5EB32-F852-1846-83D3-B771439F4FB2}"/>
                </a:ext>
              </a:extLst>
            </p:cNvPr>
            <p:cNvGrpSpPr/>
            <p:nvPr/>
          </p:nvGrpSpPr>
          <p:grpSpPr>
            <a:xfrm>
              <a:off x="4234907" y="8231964"/>
              <a:ext cx="4357377" cy="2032360"/>
              <a:chOff x="3437467" y="6602273"/>
              <a:chExt cx="4639733" cy="2164056"/>
            </a:xfrm>
          </p:grpSpPr>
          <p:sp>
            <p:nvSpPr>
              <p:cNvPr id="56" name="Rectangle 55">
                <a:extLst>
                  <a:ext uri="{FF2B5EF4-FFF2-40B4-BE49-F238E27FC236}">
                    <a16:creationId xmlns:a16="http://schemas.microsoft.com/office/drawing/2014/main" id="{423E6E8A-2B56-444F-BF67-95565CBFA868}"/>
                  </a:ext>
                </a:extLst>
              </p:cNvPr>
              <p:cNvSpPr/>
              <p:nvPr/>
            </p:nvSpPr>
            <p:spPr>
              <a:xfrm>
                <a:off x="3437467" y="6604000"/>
                <a:ext cx="4639733" cy="196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Logo&#10;&#10;Description automatically generated">
                <a:extLst>
                  <a:ext uri="{FF2B5EF4-FFF2-40B4-BE49-F238E27FC236}">
                    <a16:creationId xmlns:a16="http://schemas.microsoft.com/office/drawing/2014/main" id="{73964EFA-8E7E-8040-8412-55874237A753}"/>
                  </a:ext>
                </a:extLst>
              </p:cNvPr>
              <p:cNvPicPr>
                <a:picLocks noChangeAspect="1"/>
              </p:cNvPicPr>
              <p:nvPr/>
            </p:nvPicPr>
            <p:blipFill rotWithShape="1">
              <a:blip r:embed="rId4">
                <a:extLst>
                  <a:ext uri="{28A0092B-C50C-407E-A947-70E740481C1C}">
                    <a14:useLocalDpi xmlns:a14="http://schemas.microsoft.com/office/drawing/2010/main" val="0"/>
                  </a:ext>
                </a:extLst>
              </a:blip>
              <a:srcRect r="6871"/>
              <a:stretch/>
            </p:blipFill>
            <p:spPr>
              <a:xfrm>
                <a:off x="3437467" y="6602273"/>
                <a:ext cx="4639733" cy="899196"/>
              </a:xfrm>
              <a:prstGeom prst="rect">
                <a:avLst/>
              </a:prstGeom>
            </p:spPr>
          </p:pic>
          <p:sp>
            <p:nvSpPr>
              <p:cNvPr id="58" name="TextBox 57">
                <a:extLst>
                  <a:ext uri="{FF2B5EF4-FFF2-40B4-BE49-F238E27FC236}">
                    <a16:creationId xmlns:a16="http://schemas.microsoft.com/office/drawing/2014/main" id="{145670AB-207C-084E-B7BF-45D3EC8FACD0}"/>
                  </a:ext>
                </a:extLst>
              </p:cNvPr>
              <p:cNvSpPr txBox="1"/>
              <p:nvPr/>
            </p:nvSpPr>
            <p:spPr>
              <a:xfrm>
                <a:off x="3580369" y="7627556"/>
                <a:ext cx="4496831" cy="1138773"/>
              </a:xfrm>
              <a:prstGeom prst="rect">
                <a:avLst/>
              </a:prstGeom>
              <a:noFill/>
            </p:spPr>
            <p:txBody>
              <a:bodyPr wrap="square" rtlCol="0">
                <a:spAutoFit/>
              </a:bodyPr>
              <a:lstStyle/>
              <a:p>
                <a:r>
                  <a:rPr lang="en-US" sz="2200" b="1" u="sng" dirty="0">
                    <a:solidFill>
                      <a:schemeClr val="bg1"/>
                    </a:solidFill>
                    <a:ea typeface="ヒラギノ角ゴ Pro W3" charset="0"/>
                  </a:rPr>
                  <a:t>Preparation</a:t>
                </a:r>
                <a:r>
                  <a:rPr lang="en-US" sz="2200" dirty="0">
                    <a:solidFill>
                      <a:schemeClr val="bg1"/>
                    </a:solidFill>
                    <a:ea typeface="ヒラギノ角ゴ Pro W3" charset="0"/>
                  </a:rPr>
                  <a:t> for communication &amp; medical decision making</a:t>
                </a:r>
                <a:endParaRPr lang="en-US" sz="2200" dirty="0">
                  <a:solidFill>
                    <a:schemeClr val="bg1"/>
                  </a:solidFill>
                </a:endParaRPr>
              </a:p>
              <a:p>
                <a:endParaRPr lang="en-US" dirty="0"/>
              </a:p>
            </p:txBody>
          </p:sp>
        </p:grpSp>
        <p:sp>
          <p:nvSpPr>
            <p:cNvPr id="59" name="Rectangle 58">
              <a:extLst>
                <a:ext uri="{FF2B5EF4-FFF2-40B4-BE49-F238E27FC236}">
                  <a16:creationId xmlns:a16="http://schemas.microsoft.com/office/drawing/2014/main" id="{DF614D44-B20D-F94F-937D-448BC3DC6526}"/>
                </a:ext>
              </a:extLst>
            </p:cNvPr>
            <p:cNvSpPr/>
            <p:nvPr/>
          </p:nvSpPr>
          <p:spPr>
            <a:xfrm>
              <a:off x="2362592" y="8231964"/>
              <a:ext cx="1872315" cy="1846351"/>
            </a:xfrm>
            <a:prstGeom prst="rect">
              <a:avLst/>
            </a:prstGeom>
            <a:solidFill>
              <a:srgbClr val="6E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0AC0221-12C1-BC43-BC9C-15E976E05664}"/>
                </a:ext>
              </a:extLst>
            </p:cNvPr>
            <p:cNvSpPr/>
            <p:nvPr/>
          </p:nvSpPr>
          <p:spPr>
            <a:xfrm>
              <a:off x="2362592" y="8231964"/>
              <a:ext cx="6229692" cy="18463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45FF294-6CD7-E64A-82DD-E250E3776CF7}"/>
                </a:ext>
              </a:extLst>
            </p:cNvPr>
            <p:cNvSpPr txBox="1"/>
            <p:nvPr/>
          </p:nvSpPr>
          <p:spPr>
            <a:xfrm>
              <a:off x="2482532" y="8541797"/>
              <a:ext cx="2268201" cy="1569660"/>
            </a:xfrm>
            <a:prstGeom prst="rect">
              <a:avLst/>
            </a:prstGeom>
            <a:noFill/>
          </p:spPr>
          <p:txBody>
            <a:bodyPr wrap="square" rtlCol="0">
              <a:spAutoFit/>
            </a:bodyPr>
            <a:lstStyle/>
            <a:p>
              <a:pPr lvl="0">
                <a:buClrTx/>
                <a:buSzTx/>
                <a:buFontTx/>
                <a:buNone/>
              </a:pPr>
              <a:r>
                <a:rPr lang="en-US" dirty="0">
                  <a:solidFill>
                    <a:schemeClr val="bg1"/>
                  </a:solidFill>
                  <a:ea typeface="ヒラギノ角ゴ Pro W3" charset="0"/>
                  <a:cs typeface="ヒラギノ角ゴ Pro W3" charset="0"/>
                </a:rPr>
                <a:t>Life </a:t>
              </a:r>
            </a:p>
            <a:p>
              <a:pPr lvl="0">
                <a:buClrTx/>
                <a:buSzTx/>
                <a:buFontTx/>
                <a:buNone/>
              </a:pPr>
              <a:r>
                <a:rPr lang="en-US" dirty="0">
                  <a:solidFill>
                    <a:schemeClr val="bg1"/>
                  </a:solidFill>
                  <a:ea typeface="ヒラギノ角ゴ Pro W3" charset="0"/>
                  <a:cs typeface="ヒラギノ角ゴ Pro W3" charset="0"/>
                </a:rPr>
                <a:t>sustaining </a:t>
              </a:r>
            </a:p>
            <a:p>
              <a:pPr lvl="0">
                <a:buClrTx/>
                <a:buSzTx/>
                <a:buFontTx/>
                <a:buNone/>
              </a:pPr>
              <a:r>
                <a:rPr lang="en-US" dirty="0">
                  <a:solidFill>
                    <a:schemeClr val="bg1"/>
                  </a:solidFill>
                  <a:ea typeface="ヒラギノ角ゴ Pro W3" charset="0"/>
                  <a:cs typeface="ヒラギノ角ゴ Pro W3" charset="0"/>
                </a:rPr>
                <a:t>treatments </a:t>
              </a:r>
              <a:endParaRPr lang="en-US" dirty="0">
                <a:solidFill>
                  <a:schemeClr val="bg1"/>
                </a:solidFill>
              </a:endParaRPr>
            </a:p>
            <a:p>
              <a:endParaRPr lang="en-US" dirty="0"/>
            </a:p>
          </p:txBody>
        </p:sp>
        <p:pic>
          <p:nvPicPr>
            <p:cNvPr id="54" name="Graphic 53" descr="Badge Tick with solid fill">
              <a:extLst>
                <a:ext uri="{FF2B5EF4-FFF2-40B4-BE49-F238E27FC236}">
                  <a16:creationId xmlns:a16="http://schemas.microsoft.com/office/drawing/2014/main" id="{941006FA-BA24-D84B-BC5E-35FBC1AF06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3600" y="7711022"/>
              <a:ext cx="914400" cy="914400"/>
            </a:xfrm>
            <a:prstGeom prst="rect">
              <a:avLst/>
            </a:prstGeom>
          </p:spPr>
        </p:pic>
      </p:grpSp>
    </p:spTree>
    <p:extLst>
      <p:ext uri="{BB962C8B-B14F-4D97-AF65-F5344CB8AC3E}">
        <p14:creationId xmlns:p14="http://schemas.microsoft.com/office/powerpoint/2010/main" val="84438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7A21-6E48-7347-8E01-4D34618B6043}"/>
              </a:ext>
            </a:extLst>
          </p:cNvPr>
          <p:cNvSpPr txBox="1">
            <a:spLocks/>
          </p:cNvSpPr>
          <p:nvPr/>
        </p:nvSpPr>
        <p:spPr>
          <a:xfrm>
            <a:off x="342900" y="140838"/>
            <a:ext cx="8686800" cy="6812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fontAlgn="auto" hangingPunct="1"/>
            <a:r>
              <a:rPr lang="en-US" sz="3600" b="1" kern="0" dirty="0">
                <a:solidFill>
                  <a:srgbClr val="0F69A1"/>
                </a:solidFill>
                <a:latin typeface="+mn-lt"/>
                <a:ea typeface="ＭＳ Ｐゴシック"/>
              </a:rPr>
              <a:t>PREPARE F</a:t>
            </a:r>
            <a:r>
              <a:rPr lang="en-US" sz="3600" b="1" kern="0" dirty="0">
                <a:solidFill>
                  <a:srgbClr val="0F69A1"/>
                </a:solidFill>
                <a:latin typeface="+mn-lt"/>
              </a:rPr>
              <a:t>ills a Missing Puzzle Piece</a:t>
            </a:r>
            <a:endParaRPr lang="en-US" sz="3600" kern="0" dirty="0">
              <a:latin typeface="+mn-lt"/>
              <a:ea typeface="ＭＳ Ｐゴシック"/>
            </a:endParaRPr>
          </a:p>
        </p:txBody>
      </p:sp>
      <p:grpSp>
        <p:nvGrpSpPr>
          <p:cNvPr id="4" name="Group 3">
            <a:extLst>
              <a:ext uri="{FF2B5EF4-FFF2-40B4-BE49-F238E27FC236}">
                <a16:creationId xmlns:a16="http://schemas.microsoft.com/office/drawing/2014/main" id="{EA59E74F-A026-994F-B164-9D27E3873C6D}"/>
              </a:ext>
            </a:extLst>
          </p:cNvPr>
          <p:cNvGrpSpPr/>
          <p:nvPr/>
        </p:nvGrpSpPr>
        <p:grpSpPr>
          <a:xfrm>
            <a:off x="6129215" y="2343150"/>
            <a:ext cx="2413553" cy="2002600"/>
            <a:chOff x="6448588" y="1831265"/>
            <a:chExt cx="2413553" cy="2002600"/>
          </a:xfrm>
        </p:grpSpPr>
        <p:pic>
          <p:nvPicPr>
            <p:cNvPr id="5" name="Picture 1" descr="Screen Shot 2014-06-02 at 9.18.38 PM.png">
              <a:extLst>
                <a:ext uri="{FF2B5EF4-FFF2-40B4-BE49-F238E27FC236}">
                  <a16:creationId xmlns:a16="http://schemas.microsoft.com/office/drawing/2014/main" id="{EB3BB8BD-544F-BB45-9E2F-B3CB1D4F2161}"/>
                </a:ext>
              </a:extLst>
            </p:cNvPr>
            <p:cNvPicPr>
              <a:picLocks noChangeAspect="1"/>
            </p:cNvPicPr>
            <p:nvPr/>
          </p:nvPicPr>
          <p:blipFill>
            <a:blip r:embed="rId3">
              <a:extLst>
                <a:ext uri="{28A0092B-C50C-407E-A947-70E740481C1C}">
                  <a14:useLocalDpi xmlns:a14="http://schemas.microsoft.com/office/drawing/2010/main" val="0"/>
                </a:ext>
              </a:extLst>
            </a:blip>
            <a:srcRect b="11185"/>
            <a:stretch>
              <a:fillRect/>
            </a:stretch>
          </p:blipFill>
          <p:spPr bwMode="auto">
            <a:xfrm>
              <a:off x="6448588" y="1831265"/>
              <a:ext cx="2413553" cy="200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 yellow and blue sign&#10;&#10;Description automatically generated with low confidence">
              <a:extLst>
                <a:ext uri="{FF2B5EF4-FFF2-40B4-BE49-F238E27FC236}">
                  <a16:creationId xmlns:a16="http://schemas.microsoft.com/office/drawing/2014/main" id="{19AEF75C-34C6-CB4D-9776-C2329B14A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817" y="2843704"/>
              <a:ext cx="578704" cy="189526"/>
            </a:xfrm>
            <a:prstGeom prst="rect">
              <a:avLst/>
            </a:prstGeom>
            <a:ln>
              <a:noFill/>
            </a:ln>
          </p:spPr>
        </p:pic>
      </p:grpSp>
      <p:sp>
        <p:nvSpPr>
          <p:cNvPr id="3" name="Content Placeholder 2">
            <a:extLst>
              <a:ext uri="{FF2B5EF4-FFF2-40B4-BE49-F238E27FC236}">
                <a16:creationId xmlns:a16="http://schemas.microsoft.com/office/drawing/2014/main" id="{7E4F620C-3646-4B44-9C71-D511FE55F00A}"/>
              </a:ext>
            </a:extLst>
          </p:cNvPr>
          <p:cNvSpPr txBox="1">
            <a:spLocks/>
          </p:cNvSpPr>
          <p:nvPr/>
        </p:nvSpPr>
        <p:spPr>
          <a:xfrm>
            <a:off x="369676" y="1319596"/>
            <a:ext cx="8305800" cy="25043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F69A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fontAlgn="auto" hangingPunct="1">
              <a:lnSpc>
                <a:spcPct val="90000"/>
              </a:lnSpc>
              <a:spcAft>
                <a:spcPts val="1200"/>
              </a:spcAft>
            </a:pPr>
            <a:r>
              <a:rPr lang="en-US" sz="2800" b="1" kern="0" dirty="0">
                <a:ea typeface="ＭＳ Ｐゴシック" pitchFamily="34" charset="-128"/>
              </a:rPr>
              <a:t>PREPARE</a:t>
            </a:r>
            <a:r>
              <a:rPr lang="en-US" sz="2800" kern="0" dirty="0">
                <a:ea typeface="ＭＳ Ｐゴシック" pitchFamily="34" charset="-128"/>
              </a:rPr>
              <a:t>s people with skills to:</a:t>
            </a:r>
          </a:p>
          <a:p>
            <a:pPr marL="342900" lvl="1" indent="-342900" eaLnBrk="1" fontAlgn="auto" hangingPunct="1">
              <a:lnSpc>
                <a:spcPct val="90000"/>
              </a:lnSpc>
              <a:spcAft>
                <a:spcPts val="1200"/>
              </a:spcAft>
              <a:buFont typeface="Arial" panose="020B0604020202020204" pitchFamily="34" charset="0"/>
              <a:buChar char="•"/>
            </a:pPr>
            <a:r>
              <a:rPr lang="en-US" sz="2200" kern="0" dirty="0">
                <a:ea typeface="ＭＳ Ｐゴシック" pitchFamily="34" charset="-128"/>
              </a:rPr>
              <a:t>Identify what is most important and how they want to live </a:t>
            </a:r>
          </a:p>
          <a:p>
            <a:pPr marL="342900" lvl="1" indent="-342900" eaLnBrk="1" fontAlgn="auto" hangingPunct="1">
              <a:lnSpc>
                <a:spcPct val="90000"/>
              </a:lnSpc>
              <a:spcAft>
                <a:spcPts val="1200"/>
              </a:spcAft>
              <a:buFont typeface="Arial" panose="020B0604020202020204" pitchFamily="34" charset="0"/>
              <a:buChar char="•"/>
            </a:pPr>
            <a:r>
              <a:rPr lang="en-US" sz="2200" kern="0" dirty="0">
                <a:ea typeface="ＭＳ Ｐゴシック" pitchFamily="34" charset="-128"/>
              </a:rPr>
              <a:t>Talk with family, friends, medical providers</a:t>
            </a:r>
          </a:p>
          <a:p>
            <a:pPr marL="342900" lvl="1" indent="-342900" eaLnBrk="1" fontAlgn="auto" hangingPunct="1">
              <a:lnSpc>
                <a:spcPct val="90000"/>
              </a:lnSpc>
              <a:spcAft>
                <a:spcPts val="1200"/>
              </a:spcAft>
              <a:buFont typeface="Arial" panose="020B0604020202020204" pitchFamily="34" charset="0"/>
              <a:buChar char="•"/>
            </a:pPr>
            <a:r>
              <a:rPr lang="en-US" sz="2200" kern="0" dirty="0">
                <a:ea typeface="ＭＳ Ｐゴシック" pitchFamily="34" charset="-128"/>
              </a:rPr>
              <a:t>Make informed decisions</a:t>
            </a:r>
          </a:p>
          <a:p>
            <a:pPr marL="342900" lvl="1" indent="-342900" eaLnBrk="1" fontAlgn="auto" hangingPunct="1">
              <a:lnSpc>
                <a:spcPct val="90000"/>
              </a:lnSpc>
              <a:spcAft>
                <a:spcPts val="1200"/>
              </a:spcAft>
              <a:buFont typeface="Arial" panose="020B0604020202020204" pitchFamily="34" charset="0"/>
              <a:buChar char="•"/>
            </a:pPr>
            <a:r>
              <a:rPr lang="en-US" sz="2200" kern="0" dirty="0">
                <a:ea typeface="ＭＳ Ｐゴシック" pitchFamily="34" charset="-128"/>
              </a:rPr>
              <a:t>Get the care that is right for them</a:t>
            </a:r>
          </a:p>
        </p:txBody>
      </p:sp>
      <p:sp>
        <p:nvSpPr>
          <p:cNvPr id="7" name="Rectangle 3">
            <a:extLst>
              <a:ext uri="{FF2B5EF4-FFF2-40B4-BE49-F238E27FC236}">
                <a16:creationId xmlns:a16="http://schemas.microsoft.com/office/drawing/2014/main" id="{C65ED884-DDAE-B54A-811E-0D676AE2C87E}"/>
              </a:ext>
            </a:extLst>
          </p:cNvPr>
          <p:cNvSpPr>
            <a:spLocks noChangeArrowheads="1"/>
          </p:cNvSpPr>
          <p:nvPr/>
        </p:nvSpPr>
        <p:spPr bwMode="auto">
          <a:xfrm>
            <a:off x="5200650" y="4866501"/>
            <a:ext cx="3943350" cy="276999"/>
          </a:xfrm>
          <a:prstGeom prst="rect">
            <a:avLst/>
          </a:prstGeom>
          <a:noFill/>
          <a:ln w="9525">
            <a:noFill/>
            <a:miter lim="800000"/>
            <a:headEnd/>
            <a:tailEnd/>
          </a:ln>
        </p:spPr>
        <p:txBody>
          <a:bodyPr>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1200" i="0" u="none" strike="noStrike" kern="1200" cap="none" spc="0" normalizeH="0" baseline="0" noProof="0" dirty="0" err="1">
                <a:ln>
                  <a:noFill/>
                </a:ln>
                <a:solidFill>
                  <a:srgbClr val="000000"/>
                </a:solidFill>
                <a:effectLst/>
                <a:uLnTx/>
                <a:uFillTx/>
                <a:latin typeface="Arial" charset="0"/>
                <a:ea typeface="ヒラギノ角ゴ Pro W3" charset="-128"/>
                <a:cs typeface=""/>
              </a:rPr>
              <a:t>Sudore</a:t>
            </a:r>
            <a:r>
              <a:rPr kumimoji="0" lang="en-US" sz="1200" i="0" u="none" strike="noStrike" kern="1200" cap="none" spc="0" normalizeH="0" baseline="0" noProof="0" dirty="0">
                <a:ln>
                  <a:noFill/>
                </a:ln>
                <a:solidFill>
                  <a:srgbClr val="000000"/>
                </a:solidFill>
                <a:effectLst/>
                <a:uLnTx/>
                <a:uFillTx/>
                <a:latin typeface="Arial" charset="0"/>
                <a:ea typeface="ヒラギノ角ゴ Pro W3" charset="-128"/>
                <a:cs typeface=""/>
              </a:rPr>
              <a:t> RL. &amp; Fried TR. </a:t>
            </a:r>
            <a:r>
              <a:rPr kumimoji="0" lang="en-US" sz="1200" b="0" i="1" u="none" strike="noStrike" kern="1200" cap="none" spc="0" normalizeH="0" baseline="0" noProof="0" dirty="0">
                <a:ln>
                  <a:noFill/>
                </a:ln>
                <a:solidFill>
                  <a:srgbClr val="000000"/>
                </a:solidFill>
                <a:effectLst/>
                <a:uLnTx/>
                <a:uFillTx/>
                <a:latin typeface="Arial" charset="0"/>
                <a:ea typeface="ヒラギノ角ゴ Pro W3" charset="-128"/>
                <a:cs typeface=""/>
              </a:rPr>
              <a:t>Ann Intern Med, 2010</a:t>
            </a: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128"/>
              <a:cs typeface=""/>
            </a:endParaRPr>
          </a:p>
        </p:txBody>
      </p:sp>
      <p:pic>
        <p:nvPicPr>
          <p:cNvPr id="8" name="Picture 7" descr="Icon&#10;&#10;Description automatically generated">
            <a:extLst>
              <a:ext uri="{FF2B5EF4-FFF2-40B4-BE49-F238E27FC236}">
                <a16:creationId xmlns:a16="http://schemas.microsoft.com/office/drawing/2014/main" id="{1645B0DE-6B8F-4C48-96F6-8359042530A9}"/>
              </a:ext>
            </a:extLst>
          </p:cNvPr>
          <p:cNvPicPr>
            <a:picLocks noChangeAspect="1"/>
          </p:cNvPicPr>
          <p:nvPr/>
        </p:nvPicPr>
        <p:blipFill>
          <a:blip r:embed="rId5"/>
          <a:stretch>
            <a:fillRect/>
          </a:stretch>
        </p:blipFill>
        <p:spPr>
          <a:xfrm>
            <a:off x="9282112" y="2863464"/>
            <a:ext cx="1514475" cy="984250"/>
          </a:xfrm>
          <a:prstGeom prst="rect">
            <a:avLst/>
          </a:prstGeom>
        </p:spPr>
      </p:pic>
      <p:pic>
        <p:nvPicPr>
          <p:cNvPr id="10" name="Graphic 9" descr="Puzzle outline">
            <a:extLst>
              <a:ext uri="{FF2B5EF4-FFF2-40B4-BE49-F238E27FC236}">
                <a16:creationId xmlns:a16="http://schemas.microsoft.com/office/drawing/2014/main" id="{BC70ADC7-96B8-5D41-A041-22BA4DE37F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6041" y="2851269"/>
            <a:ext cx="566614" cy="566614"/>
          </a:xfrm>
          <a:prstGeom prst="rect">
            <a:avLst/>
          </a:prstGeom>
        </p:spPr>
      </p:pic>
      <p:sp>
        <p:nvSpPr>
          <p:cNvPr id="11" name="TextBox 10">
            <a:extLst>
              <a:ext uri="{FF2B5EF4-FFF2-40B4-BE49-F238E27FC236}">
                <a16:creationId xmlns:a16="http://schemas.microsoft.com/office/drawing/2014/main" id="{47F4A281-8167-C84D-99BC-D40E64B34709}"/>
              </a:ext>
            </a:extLst>
          </p:cNvPr>
          <p:cNvSpPr txBox="1"/>
          <p:nvPr/>
        </p:nvSpPr>
        <p:spPr>
          <a:xfrm>
            <a:off x="9372600" y="1551791"/>
            <a:ext cx="2143125" cy="1200329"/>
          </a:xfrm>
          <a:prstGeom prst="rect">
            <a:avLst/>
          </a:prstGeom>
          <a:noFill/>
        </p:spPr>
        <p:txBody>
          <a:bodyPr wrap="square" rtlCol="0">
            <a:spAutoFit/>
          </a:bodyPr>
          <a:lstStyle/>
          <a:p>
            <a:r>
              <a:rPr lang="en-US" dirty="0">
                <a:solidFill>
                  <a:schemeClr val="bg1"/>
                </a:solidFill>
              </a:rPr>
              <a:t>What about this icon instead?</a:t>
            </a:r>
          </a:p>
        </p:txBody>
      </p:sp>
      <p:pic>
        <p:nvPicPr>
          <p:cNvPr id="12" name="Picture 11" descr="A yellow and blue sign&#10;&#10;Description automatically generated with low confidence">
            <a:extLst>
              <a:ext uri="{FF2B5EF4-FFF2-40B4-BE49-F238E27FC236}">
                <a16:creationId xmlns:a16="http://schemas.microsoft.com/office/drawing/2014/main" id="{9895A2BF-C0E0-6F4F-8BF6-92CC88C7E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008" y="3945972"/>
            <a:ext cx="1144681" cy="374883"/>
          </a:xfrm>
          <a:prstGeom prst="rect">
            <a:avLst/>
          </a:prstGeom>
          <a:ln>
            <a:solidFill>
              <a:srgbClr val="0070C0"/>
            </a:solidFill>
          </a:ln>
        </p:spPr>
      </p:pic>
      <p:pic>
        <p:nvPicPr>
          <p:cNvPr id="13" name="Graphic 12" descr="Puzzle pieces outline">
            <a:extLst>
              <a:ext uri="{FF2B5EF4-FFF2-40B4-BE49-F238E27FC236}">
                <a16:creationId xmlns:a16="http://schemas.microsoft.com/office/drawing/2014/main" id="{4009F8FD-6D65-4342-BEC6-76E24F3209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0485" y="589279"/>
            <a:ext cx="914400" cy="902205"/>
          </a:xfrm>
          <a:prstGeom prst="rect">
            <a:avLst/>
          </a:prstGeom>
        </p:spPr>
      </p:pic>
    </p:spTree>
    <p:extLst>
      <p:ext uri="{BB962C8B-B14F-4D97-AF65-F5344CB8AC3E}">
        <p14:creationId xmlns:p14="http://schemas.microsoft.com/office/powerpoint/2010/main" val="146185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F97795-2D05-D240-BDFF-496826FAA269}"/>
              </a:ext>
            </a:extLst>
          </p:cNvPr>
          <p:cNvSpPr txBox="1">
            <a:spLocks/>
          </p:cNvSpPr>
          <p:nvPr/>
        </p:nvSpPr>
        <p:spPr>
          <a:xfrm>
            <a:off x="0" y="142875"/>
            <a:ext cx="91440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70C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eaLnBrk="1" fontAlgn="auto" hangingPunct="1"/>
            <a:r>
              <a:rPr lang="en-US" altLang="en-US" sz="3600" b="1" kern="0" dirty="0">
                <a:solidFill>
                  <a:srgbClr val="0F69A1"/>
                </a:solidFill>
              </a:rPr>
              <a:t>Walks People Through Step by Step</a:t>
            </a:r>
          </a:p>
        </p:txBody>
      </p:sp>
      <p:pic>
        <p:nvPicPr>
          <p:cNvPr id="10" name="Picture 9" descr="A picture containing diagram&#10;&#10;Description automatically generated">
            <a:extLst>
              <a:ext uri="{FF2B5EF4-FFF2-40B4-BE49-F238E27FC236}">
                <a16:creationId xmlns:a16="http://schemas.microsoft.com/office/drawing/2014/main" id="{F81402AB-E8CA-5345-A1F5-2F70B5C0608A}"/>
              </a:ext>
            </a:extLst>
          </p:cNvPr>
          <p:cNvPicPr/>
          <p:nvPr/>
        </p:nvPicPr>
        <p:blipFill>
          <a:blip r:embed="rId3">
            <a:extLst>
              <a:ext uri="{28A0092B-C50C-407E-A947-70E740481C1C}">
                <a14:useLocalDpi xmlns:a14="http://schemas.microsoft.com/office/drawing/2010/main" val="0"/>
              </a:ext>
            </a:extLst>
          </a:blip>
          <a:stretch>
            <a:fillRect/>
          </a:stretch>
        </p:blipFill>
        <p:spPr>
          <a:xfrm>
            <a:off x="2759392" y="742950"/>
            <a:ext cx="3625215" cy="3829050"/>
          </a:xfrm>
          <a:prstGeom prst="rect">
            <a:avLst/>
          </a:prstGeom>
          <a:ln w="31750">
            <a:noFill/>
          </a:ln>
        </p:spPr>
      </p:pic>
      <p:sp>
        <p:nvSpPr>
          <p:cNvPr id="12" name="Rectangle 11">
            <a:extLst>
              <a:ext uri="{FF2B5EF4-FFF2-40B4-BE49-F238E27FC236}">
                <a16:creationId xmlns:a16="http://schemas.microsoft.com/office/drawing/2014/main" id="{FEBDEA50-ED4D-1147-901C-BA73D4481313}"/>
              </a:ext>
            </a:extLst>
          </p:cNvPr>
          <p:cNvSpPr/>
          <p:nvPr/>
        </p:nvSpPr>
        <p:spPr>
          <a:xfrm>
            <a:off x="6707307" y="4847451"/>
            <a:ext cx="2436693" cy="276999"/>
          </a:xfrm>
          <a:prstGeom prst="rect">
            <a:avLst/>
          </a:prstGeom>
        </p:spPr>
        <p:txBody>
          <a:bodyPr wrap="none">
            <a:spAutoFit/>
          </a:bodyPr>
          <a:lstStyle/>
          <a:p>
            <a:pPr lvl="1" eaLnBrk="1" hangingPunct="1">
              <a:defRPr/>
            </a:pPr>
            <a:r>
              <a:rPr lang="en-US" sz="1200" b="1" dirty="0">
                <a:solidFill>
                  <a:srgbClr val="FFFFFF"/>
                </a:solidFill>
                <a:latin typeface="Arial"/>
                <a:hlinkClick r:id="rId4"/>
              </a:rPr>
              <a:t>PrepareForYourCare.org</a:t>
            </a:r>
            <a:endParaRPr lang="en-US" sz="1200" b="1" dirty="0">
              <a:solidFill>
                <a:srgbClr val="FFFFFF"/>
              </a:solidFill>
              <a:latin typeface="Arial"/>
            </a:endParaRPr>
          </a:p>
        </p:txBody>
      </p:sp>
    </p:spTree>
    <p:extLst>
      <p:ext uri="{BB962C8B-B14F-4D97-AF65-F5344CB8AC3E}">
        <p14:creationId xmlns:p14="http://schemas.microsoft.com/office/powerpoint/2010/main" val="222342513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CSF Contemporary">
  <a:themeElements>
    <a:clrScheme name="Custom 2">
      <a:dk1>
        <a:srgbClr val="052049"/>
      </a:dk1>
      <a:lt1>
        <a:srgbClr val="FFFFFF"/>
      </a:lt1>
      <a:dk2>
        <a:srgbClr val="052049"/>
      </a:dk2>
      <a:lt2>
        <a:srgbClr val="FFFFFF"/>
      </a:lt2>
      <a:accent1>
        <a:srgbClr val="178CCB"/>
      </a:accent1>
      <a:accent2>
        <a:srgbClr val="18A3AC"/>
      </a:accent2>
      <a:accent3>
        <a:srgbClr val="90BD30"/>
      </a:accent3>
      <a:accent4>
        <a:srgbClr val="F38024"/>
      </a:accent4>
      <a:accent5>
        <a:srgbClr val="CBCED2"/>
      </a:accent5>
      <a:accent6>
        <a:srgbClr val="716FB2"/>
      </a:accent6>
      <a:hlink>
        <a:srgbClr val="178CCB"/>
      </a:hlink>
      <a:folHlink>
        <a:srgbClr val="787878"/>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Draft7" id="{25483631-E0E8-854D-83FD-F6F6C4C74B8E}" vid="{EAA434FC-7200-A049-96DB-A22A212F5387}"/>
    </a:ext>
  </a:extLst>
</a:theme>
</file>

<file path=ppt/theme/theme4.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25198</TotalTime>
  <Words>2924</Words>
  <Application>Microsoft Macintosh PowerPoint</Application>
  <PresentationFormat>On-screen Show (16:9)</PresentationFormat>
  <Paragraphs>229</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.AppleSystemUIFont</vt:lpstr>
      <vt:lpstr>Arial</vt:lpstr>
      <vt:lpstr>Calibri</vt:lpstr>
      <vt:lpstr>Garamond</vt:lpstr>
      <vt:lpstr>Lato</vt:lpstr>
      <vt:lpstr>LucidaGrande</vt:lpstr>
      <vt:lpstr>Raleway</vt:lpstr>
      <vt:lpstr>Wingdings</vt:lpstr>
      <vt:lpstr>Custom Design</vt:lpstr>
      <vt:lpstr>1_Custom Design</vt:lpstr>
      <vt:lpstr>UCSF Contemporary</vt:lpstr>
      <vt:lpstr>Antonio template</vt:lpstr>
      <vt:lpstr>7_Default Design</vt:lpstr>
      <vt:lpstr>Online, Secure, Advance Care Planning Program in English &amp; Spanish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Values &amp; Space to write “Why” &amp; other wishes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Primes Patients</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leiva</dc:creator>
  <cp:lastModifiedBy>Sudore, Rebecca</cp:lastModifiedBy>
  <cp:revision>2434</cp:revision>
  <cp:lastPrinted>2023-09-21T19:34:26Z</cp:lastPrinted>
  <dcterms:created xsi:type="dcterms:W3CDTF">2013-06-27T13:41:26Z</dcterms:created>
  <dcterms:modified xsi:type="dcterms:W3CDTF">2023-09-21T19:42:46Z</dcterms:modified>
</cp:coreProperties>
</file>